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1" r:id="rId16"/>
    <p:sldId id="273" r:id="rId17"/>
    <p:sldId id="274" r:id="rId18"/>
    <p:sldId id="275" r:id="rId19"/>
    <p:sldId id="276" r:id="rId20"/>
    <p:sldId id="277" r:id="rId21"/>
    <p:sldId id="280" r:id="rId22"/>
    <p:sldId id="281" r:id="rId23"/>
    <p:sldId id="282" r:id="rId24"/>
    <p:sldId id="283" r:id="rId25"/>
    <p:sldId id="285" r:id="rId26"/>
    <p:sldId id="286" r:id="rId27"/>
    <p:sldId id="287" r:id="rId28"/>
    <p:sldId id="288" r:id="rId29"/>
    <p:sldId id="290" r:id="rId30"/>
    <p:sldId id="291" r:id="rId31"/>
    <p:sldId id="292" r:id="rId32"/>
    <p:sldId id="293" r:id="rId33"/>
    <p:sldId id="294" r:id="rId34"/>
    <p:sldId id="295" r:id="rId35"/>
    <p:sldId id="296" r:id="rId36"/>
    <p:sldId id="297"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94718" autoAdjust="0"/>
  </p:normalViewPr>
  <p:slideViewPr>
    <p:cSldViewPr>
      <p:cViewPr varScale="1">
        <p:scale>
          <a:sx n="70" d="100"/>
          <a:sy n="70" d="100"/>
        </p:scale>
        <p:origin x="-51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13A2714-EDB4-4E95-AFAD-C30CF47C7AA6}" type="datetimeFigureOut">
              <a:rPr lang="en-US" smtClean="0"/>
              <a:pPr/>
              <a:t>10/24/2009</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023C8969-A3E2-4C9D-A4BC-1E9CE5CB2F5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13A2714-EDB4-4E95-AFAD-C30CF47C7AA6}" type="datetimeFigureOut">
              <a:rPr lang="en-US" smtClean="0"/>
              <a:pPr/>
              <a:t>10/24/2009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23C8969-A3E2-4C9D-A4BC-1E9CE5CB2F5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13A2714-EDB4-4E95-AFAD-C30CF47C7AA6}" type="datetimeFigureOut">
              <a:rPr lang="en-US" smtClean="0"/>
              <a:pPr/>
              <a:t>10/24/2009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23C8969-A3E2-4C9D-A4BC-1E9CE5CB2F5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13A2714-EDB4-4E95-AFAD-C30CF47C7AA6}" type="datetimeFigureOut">
              <a:rPr lang="en-US" smtClean="0"/>
              <a:pPr/>
              <a:t>10/24/2009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23C8969-A3E2-4C9D-A4BC-1E9CE5CB2F5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13A2714-EDB4-4E95-AFAD-C30CF47C7AA6}" type="datetimeFigureOut">
              <a:rPr lang="en-US" smtClean="0"/>
              <a:pPr/>
              <a:t>10/24/2009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23C8969-A3E2-4C9D-A4BC-1E9CE5CB2F5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13A2714-EDB4-4E95-AFAD-C30CF47C7AA6}" type="datetimeFigureOut">
              <a:rPr lang="en-US" smtClean="0"/>
              <a:pPr/>
              <a:t>10/24/2009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23C8969-A3E2-4C9D-A4BC-1E9CE5CB2F5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13A2714-EDB4-4E95-AFAD-C30CF47C7AA6}" type="datetimeFigureOut">
              <a:rPr lang="en-US" smtClean="0"/>
              <a:pPr/>
              <a:t>10/24/2009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023C8969-A3E2-4C9D-A4BC-1E9CE5CB2F5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413A2714-EDB4-4E95-AFAD-C30CF47C7AA6}" type="datetimeFigureOut">
              <a:rPr lang="en-US" smtClean="0"/>
              <a:pPr/>
              <a:t>10/24/2009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023C8969-A3E2-4C9D-A4BC-1E9CE5CB2F5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13A2714-EDB4-4E95-AFAD-C30CF47C7AA6}" type="datetimeFigureOut">
              <a:rPr lang="en-US" smtClean="0"/>
              <a:pPr/>
              <a:t>10/24/2009</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023C8969-A3E2-4C9D-A4BC-1E9CE5CB2F5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413A2714-EDB4-4E95-AFAD-C30CF47C7AA6}" type="datetimeFigureOut">
              <a:rPr lang="en-US" smtClean="0"/>
              <a:pPr/>
              <a:t>10/24/2009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23C8969-A3E2-4C9D-A4BC-1E9CE5CB2F5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413A2714-EDB4-4E95-AFAD-C30CF47C7AA6}" type="datetimeFigureOut">
              <a:rPr lang="en-US" smtClean="0"/>
              <a:pPr/>
              <a:t>10/24/2009</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023C8969-A3E2-4C9D-A4BC-1E9CE5CB2F5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13A2714-EDB4-4E95-AFAD-C30CF47C7AA6}" type="datetimeFigureOut">
              <a:rPr lang="en-US" smtClean="0"/>
              <a:pPr/>
              <a:t>10/24/2009</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023C8969-A3E2-4C9D-A4BC-1E9CE5CB2F5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838200"/>
            <a:ext cx="7772400" cy="1829761"/>
          </a:xfrm>
        </p:spPr>
        <p:txBody>
          <a:bodyPr/>
          <a:lstStyle/>
          <a:p>
            <a:r>
              <a:rPr lang="en-US" dirty="0" smtClean="0"/>
              <a:t>Multi Entity Bayesian Network</a:t>
            </a:r>
            <a:endParaRPr lang="en-US" dirty="0"/>
          </a:p>
        </p:txBody>
      </p:sp>
      <p:sp>
        <p:nvSpPr>
          <p:cNvPr id="3" name="Subtitle 2"/>
          <p:cNvSpPr>
            <a:spLocks noGrp="1"/>
          </p:cNvSpPr>
          <p:nvPr>
            <p:ph type="subTitle" idx="1"/>
          </p:nvPr>
        </p:nvSpPr>
        <p:spPr>
          <a:xfrm>
            <a:off x="1447800" y="2819400"/>
            <a:ext cx="7086600" cy="1600200"/>
          </a:xfrm>
        </p:spPr>
        <p:txBody>
          <a:bodyPr>
            <a:normAutofit fontScale="77500" lnSpcReduction="20000"/>
          </a:bodyPr>
          <a:lstStyle/>
          <a:p>
            <a:r>
              <a:rPr lang="en-US" dirty="0" smtClean="0"/>
              <a:t>An Overview By: </a:t>
            </a:r>
          </a:p>
          <a:p>
            <a:r>
              <a:rPr lang="en-US" dirty="0" smtClean="0"/>
              <a:t>Asma </a:t>
            </a:r>
            <a:r>
              <a:rPr lang="en-US" dirty="0" err="1" smtClean="0"/>
              <a:t>Sanam</a:t>
            </a:r>
            <a:r>
              <a:rPr lang="en-US" dirty="0" smtClean="0"/>
              <a:t> </a:t>
            </a:r>
            <a:r>
              <a:rPr lang="en-US" dirty="0" err="1" smtClean="0"/>
              <a:t>Larik</a:t>
            </a:r>
            <a:r>
              <a:rPr lang="en-US" dirty="0" smtClean="0"/>
              <a:t> </a:t>
            </a:r>
            <a:r>
              <a:rPr lang="en-US" dirty="0" smtClean="0"/>
              <a:t>&amp; </a:t>
            </a:r>
            <a:r>
              <a:rPr lang="en-US" dirty="0" err="1" smtClean="0"/>
              <a:t>Syeda</a:t>
            </a:r>
            <a:r>
              <a:rPr lang="en-US" dirty="0" smtClean="0"/>
              <a:t> </a:t>
            </a:r>
            <a:r>
              <a:rPr lang="en-US" dirty="0" err="1" smtClean="0"/>
              <a:t>Saleha</a:t>
            </a:r>
            <a:r>
              <a:rPr lang="en-US" dirty="0" smtClean="0"/>
              <a:t> </a:t>
            </a:r>
            <a:r>
              <a:rPr lang="en-US" dirty="0" err="1" smtClean="0"/>
              <a:t>Raza</a:t>
            </a:r>
            <a:endParaRPr lang="en-US" dirty="0" smtClean="0"/>
          </a:p>
          <a:p>
            <a:endParaRPr lang="en-US" dirty="0" smtClean="0"/>
          </a:p>
          <a:p>
            <a:r>
              <a:rPr lang="en-US" dirty="0" smtClean="0"/>
              <a:t>Authors</a:t>
            </a:r>
            <a:r>
              <a:rPr lang="en-US" dirty="0" smtClean="0"/>
              <a:t>: </a:t>
            </a:r>
          </a:p>
          <a:p>
            <a:r>
              <a:rPr lang="en-US" dirty="0" smtClean="0"/>
              <a:t>Paulo </a:t>
            </a:r>
            <a:r>
              <a:rPr lang="en-US" dirty="0" err="1" smtClean="0"/>
              <a:t>da</a:t>
            </a:r>
            <a:r>
              <a:rPr lang="en-US" smtClean="0"/>
              <a:t> </a:t>
            </a:r>
            <a:r>
              <a:rPr lang="en-US" smtClean="0"/>
              <a:t>Costa &amp; Prof</a:t>
            </a:r>
            <a:r>
              <a:rPr lang="en-US" dirty="0" smtClean="0"/>
              <a:t>. </a:t>
            </a:r>
            <a:r>
              <a:rPr lang="en-US" dirty="0" err="1" smtClean="0"/>
              <a:t>Laskey</a:t>
            </a: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dirty="0" smtClean="0"/>
              <a:t>MEBN is not a computer language such as Java or C++, or an application such as </a:t>
            </a:r>
            <a:r>
              <a:rPr lang="en-US" dirty="0" err="1" smtClean="0"/>
              <a:t>Netica</a:t>
            </a:r>
            <a:r>
              <a:rPr lang="en-US" dirty="0" smtClean="0"/>
              <a:t> or </a:t>
            </a:r>
            <a:r>
              <a:rPr lang="en-US" dirty="0" err="1" smtClean="0"/>
              <a:t>Hugin</a:t>
            </a:r>
            <a:r>
              <a:rPr lang="en-US" dirty="0" smtClean="0"/>
              <a:t>. Rather, it is formal system that combines expressive power of FOL with logically consistent treatment of uncertainty.</a:t>
            </a:r>
          </a:p>
          <a:p>
            <a:endParaRPr lang="en-US" dirty="0" smtClean="0"/>
          </a:p>
          <a:p>
            <a:r>
              <a:rPr lang="en-US" dirty="0" smtClean="0"/>
              <a:t>MEBN provides syntax, a set of model construction and inference processes, and semantics that together provide a means of defining probability distributions over unbounded and possibly infinite numbers of interrelated hypotheses</a:t>
            </a:r>
            <a:endParaRPr lang="en-US" dirty="0"/>
          </a:p>
          <a:p>
            <a:endParaRPr lang="en-US" dirty="0"/>
          </a:p>
        </p:txBody>
      </p:sp>
      <p:sp>
        <p:nvSpPr>
          <p:cNvPr id="2" name="Title 1"/>
          <p:cNvSpPr>
            <a:spLocks noGrp="1"/>
          </p:cNvSpPr>
          <p:nvPr>
            <p:ph type="title"/>
          </p:nvPr>
        </p:nvSpPr>
        <p:spPr/>
        <p:txBody>
          <a:bodyPr/>
          <a:lstStyle/>
          <a:p>
            <a:r>
              <a:rPr lang="en-US" dirty="0" smtClean="0"/>
              <a:t>What is MEBN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MEBN?</a:t>
            </a:r>
            <a:endParaRPr lang="en-US" dirty="0"/>
          </a:p>
        </p:txBody>
      </p:sp>
      <p:graphicFrame>
        <p:nvGraphicFramePr>
          <p:cNvPr id="4" name="Table 3"/>
          <p:cNvGraphicFramePr>
            <a:graphicFrameLocks noGrp="1"/>
          </p:cNvGraphicFramePr>
          <p:nvPr/>
        </p:nvGraphicFramePr>
        <p:xfrm>
          <a:off x="457200" y="1295400"/>
          <a:ext cx="8458200" cy="5425440"/>
        </p:xfrm>
        <a:graphic>
          <a:graphicData uri="http://schemas.openxmlformats.org/drawingml/2006/table">
            <a:tbl>
              <a:tblPr firstRow="1" bandRow="1">
                <a:tableStyleId>{7DF18680-E054-41AD-8BC1-D1AEF772440D}</a:tableStyleId>
              </a:tblPr>
              <a:tblGrid>
                <a:gridCol w="8458200"/>
              </a:tblGrid>
              <a:tr h="350300">
                <a:tc>
                  <a:txBody>
                    <a:bodyPr/>
                    <a:lstStyle/>
                    <a:p>
                      <a:r>
                        <a:rPr lang="en-US" sz="2000" i="0" dirty="0" smtClean="0"/>
                        <a:t>Like BN</a:t>
                      </a:r>
                      <a:endParaRPr lang="en-US" sz="2000" i="0" dirty="0"/>
                    </a:p>
                  </a:txBody>
                  <a:tcPr/>
                </a:tc>
              </a:tr>
              <a:tr h="350300">
                <a:tc>
                  <a:txBody>
                    <a:bodyPr/>
                    <a:lstStyle/>
                    <a:p>
                      <a:pPr algn="l">
                        <a:buFont typeface="Arial" pitchFamily="34" charset="0"/>
                        <a:buChar char="•"/>
                      </a:pPr>
                      <a:r>
                        <a:rPr lang="en-US" i="0" dirty="0" smtClean="0"/>
                        <a:t>     </a:t>
                      </a:r>
                      <a:r>
                        <a:rPr lang="en-US" sz="1800" i="0" kern="1200" baseline="0" dirty="0" smtClean="0">
                          <a:solidFill>
                            <a:schemeClr val="dk1"/>
                          </a:solidFill>
                          <a:latin typeface="+mn-lt"/>
                          <a:ea typeface="+mn-ea"/>
                          <a:cs typeface="+mn-cs"/>
                        </a:rPr>
                        <a:t>MEBN theories use directed graphs to specify joint probability distributions for a</a:t>
                      </a:r>
                    </a:p>
                    <a:p>
                      <a:pPr algn="l">
                        <a:buFont typeface="Arial" pitchFamily="34" charset="0"/>
                        <a:buNone/>
                      </a:pPr>
                      <a:r>
                        <a:rPr lang="en-US" sz="1800" i="0" kern="1200" baseline="0" dirty="0" smtClean="0">
                          <a:solidFill>
                            <a:schemeClr val="dk1"/>
                          </a:solidFill>
                          <a:latin typeface="+mn-lt"/>
                          <a:ea typeface="+mn-ea"/>
                          <a:cs typeface="+mn-cs"/>
                        </a:rPr>
                        <a:t>    collection of interrelated random variables</a:t>
                      </a:r>
                    </a:p>
                    <a:p>
                      <a:pPr algn="l">
                        <a:buFont typeface="Arial" pitchFamily="34" charset="0"/>
                        <a:buNone/>
                      </a:pPr>
                      <a:endParaRPr lang="en-US" i="0" dirty="0"/>
                    </a:p>
                  </a:txBody>
                  <a:tcPr/>
                </a:tc>
              </a:tr>
              <a:tr h="533400">
                <a:tc>
                  <a:txBody>
                    <a:bodyPr/>
                    <a:lstStyle/>
                    <a:p>
                      <a:pPr>
                        <a:buFont typeface="Arial" pitchFamily="34" charset="0"/>
                        <a:buChar char="•"/>
                      </a:pPr>
                      <a:r>
                        <a:rPr lang="en-US" sz="1800" i="0" kern="1200" baseline="0" dirty="0" smtClean="0">
                          <a:solidFill>
                            <a:schemeClr val="dk1"/>
                          </a:solidFill>
                          <a:latin typeface="+mn-lt"/>
                          <a:ea typeface="+mn-ea"/>
                          <a:cs typeface="+mn-cs"/>
                        </a:rPr>
                        <a:t>    MEBN theories represent relationships among hypotheses using directed graphs in which nodes represent uncertain hypotheses and edges represent probabilistic dependencies</a:t>
                      </a:r>
                    </a:p>
                    <a:p>
                      <a:pPr>
                        <a:buFont typeface="Arial" pitchFamily="34" charset="0"/>
                        <a:buNone/>
                      </a:pPr>
                      <a:endParaRPr lang="en-US" i="0" dirty="0"/>
                    </a:p>
                  </a:txBody>
                  <a:tcPr/>
                </a:tc>
              </a:tr>
              <a:tr h="604628">
                <a:tc>
                  <a:txBody>
                    <a:bodyPr/>
                    <a:lstStyle/>
                    <a:p>
                      <a:pPr>
                        <a:buFont typeface="Arial" pitchFamily="34" charset="0"/>
                        <a:buChar char="•"/>
                      </a:pPr>
                      <a:r>
                        <a:rPr lang="en-US" sz="1800" i="0" kern="1200" baseline="0" dirty="0" smtClean="0">
                          <a:solidFill>
                            <a:schemeClr val="dk1"/>
                          </a:solidFill>
                          <a:latin typeface="+mn-lt"/>
                          <a:ea typeface="+mn-ea"/>
                          <a:cs typeface="+mn-cs"/>
                        </a:rPr>
                        <a:t>   Knowledge in MEBN theories is expressed via MEBN Fragments (</a:t>
                      </a:r>
                      <a:r>
                        <a:rPr lang="en-US" sz="1800" i="0" kern="1200" baseline="0" dirty="0" err="1" smtClean="0">
                          <a:solidFill>
                            <a:schemeClr val="dk1"/>
                          </a:solidFill>
                          <a:latin typeface="+mn-lt"/>
                          <a:ea typeface="+mn-ea"/>
                          <a:cs typeface="+mn-cs"/>
                        </a:rPr>
                        <a:t>MFrags</a:t>
                      </a:r>
                      <a:r>
                        <a:rPr lang="en-US" sz="1800" i="0" kern="1200" baseline="0" dirty="0" smtClean="0">
                          <a:solidFill>
                            <a:schemeClr val="dk1"/>
                          </a:solidFill>
                          <a:latin typeface="+mn-lt"/>
                          <a:ea typeface="+mn-ea"/>
                          <a:cs typeface="+mn-cs"/>
                        </a:rPr>
                        <a:t>), each of which represents probability information about a group of related random variables</a:t>
                      </a:r>
                    </a:p>
                    <a:p>
                      <a:endParaRPr lang="en-US" i="0" dirty="0"/>
                    </a:p>
                  </a:txBody>
                  <a:tcPr/>
                </a:tc>
              </a:tr>
              <a:tr h="604628">
                <a:tc>
                  <a:txBody>
                    <a:bodyPr/>
                    <a:lstStyle/>
                    <a:p>
                      <a:pPr>
                        <a:buFont typeface="Arial" pitchFamily="34" charset="0"/>
                        <a:buChar char="•"/>
                      </a:pPr>
                      <a:r>
                        <a:rPr lang="en-US" sz="1800" i="0" kern="1200" baseline="0" dirty="0" smtClean="0">
                          <a:solidFill>
                            <a:schemeClr val="dk1"/>
                          </a:solidFill>
                          <a:latin typeface="+mn-lt"/>
                          <a:ea typeface="+mn-ea"/>
                          <a:cs typeface="+mn-cs"/>
                        </a:rPr>
                        <a:t>   MEBN theories extend ordinary Bayesian networks to provide an inner structure for random variables. Random variables in MEBN theories take arguments that refer to entities in the domain of application. For example, Manager(</a:t>
                      </a:r>
                      <a:r>
                        <a:rPr lang="en-US" sz="1800" i="0" kern="1200" baseline="0" dirty="0" err="1" smtClean="0">
                          <a:solidFill>
                            <a:schemeClr val="dk1"/>
                          </a:solidFill>
                          <a:latin typeface="+mn-lt"/>
                          <a:ea typeface="+mn-ea"/>
                          <a:cs typeface="+mn-cs"/>
                        </a:rPr>
                        <a:t>d,y</a:t>
                      </a:r>
                      <a:r>
                        <a:rPr lang="en-US" sz="1800" i="0" kern="1200" baseline="0" dirty="0" smtClean="0">
                          <a:solidFill>
                            <a:schemeClr val="dk1"/>
                          </a:solidFill>
                          <a:latin typeface="+mn-lt"/>
                          <a:ea typeface="+mn-ea"/>
                          <a:cs typeface="+mn-cs"/>
                        </a:rPr>
                        <a:t>) might represent the manager of the department designated by the variable d during the year designated by the variable y.</a:t>
                      </a:r>
                      <a:endParaRPr lang="en-US" i="0" dirty="0"/>
                    </a:p>
                  </a:txBody>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4830763"/>
          </a:xfrm>
        </p:spPr>
        <p:txBody>
          <a:bodyPr>
            <a:normAutofit fontScale="85000" lnSpcReduction="20000"/>
          </a:bodyPr>
          <a:lstStyle/>
          <a:p>
            <a:endParaRPr lang="en-US" dirty="0" smtClean="0"/>
          </a:p>
          <a:p>
            <a:r>
              <a:rPr lang="en-US" dirty="0" smtClean="0"/>
              <a:t>The </a:t>
            </a:r>
            <a:r>
              <a:rPr lang="en-US" dirty="0"/>
              <a:t>MEBN language treats the world as being comprised of entities that have attributes and </a:t>
            </a:r>
            <a:r>
              <a:rPr lang="en-US" dirty="0" smtClean="0"/>
              <a:t>are related </a:t>
            </a:r>
            <a:r>
              <a:rPr lang="en-US" dirty="0"/>
              <a:t>to other </a:t>
            </a:r>
            <a:r>
              <a:rPr lang="en-US" dirty="0" smtClean="0"/>
              <a:t>entities</a:t>
            </a:r>
          </a:p>
          <a:p>
            <a:endParaRPr lang="en-US" dirty="0" smtClean="0"/>
          </a:p>
          <a:p>
            <a:r>
              <a:rPr lang="en-US" dirty="0"/>
              <a:t>Constant and variable symbols are used to </a:t>
            </a:r>
            <a:r>
              <a:rPr lang="en-US" dirty="0" smtClean="0"/>
              <a:t>refer </a:t>
            </a:r>
            <a:r>
              <a:rPr lang="en-US" dirty="0"/>
              <a:t>to </a:t>
            </a:r>
            <a:r>
              <a:rPr lang="en-US" dirty="0" smtClean="0"/>
              <a:t>entities</a:t>
            </a:r>
          </a:p>
          <a:p>
            <a:pPr>
              <a:buNone/>
            </a:pPr>
            <a:endParaRPr lang="en-US" dirty="0" smtClean="0"/>
          </a:p>
          <a:p>
            <a:r>
              <a:rPr lang="en-US" dirty="0"/>
              <a:t>Random variables represent features of entities and relationships among entities</a:t>
            </a:r>
            <a:r>
              <a:rPr lang="en-US" dirty="0" smtClean="0"/>
              <a:t>.</a:t>
            </a:r>
          </a:p>
          <a:p>
            <a:endParaRPr lang="en-US" dirty="0" smtClean="0"/>
          </a:p>
          <a:p>
            <a:r>
              <a:rPr lang="en-US" dirty="0" smtClean="0"/>
              <a:t>Unique Identifier Symbols are either Truth valued symbols , undefined symbols or Entity Identifier symbols</a:t>
            </a:r>
            <a:endParaRPr lang="en-US" dirty="0"/>
          </a:p>
        </p:txBody>
      </p:sp>
      <p:sp>
        <p:nvSpPr>
          <p:cNvPr id="2" name="Title 1"/>
          <p:cNvSpPr>
            <a:spLocks noGrp="1"/>
          </p:cNvSpPr>
          <p:nvPr>
            <p:ph type="title"/>
          </p:nvPr>
        </p:nvSpPr>
        <p:spPr/>
        <p:txBody>
          <a:bodyPr>
            <a:normAutofit/>
          </a:bodyPr>
          <a:lstStyle/>
          <a:p>
            <a:r>
              <a:rPr lang="en-US" dirty="0" smtClean="0"/>
              <a:t>Entities and Random Variables</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dirty="0" smtClean="0"/>
              <a:t>Random variable symbols include Logical connectives </a:t>
            </a:r>
            <a:r>
              <a:rPr lang="en-US" dirty="0"/>
              <a:t>,</a:t>
            </a:r>
            <a:r>
              <a:rPr lang="en-US" dirty="0" smtClean="0"/>
              <a:t>Equality operators and Quantifiers</a:t>
            </a:r>
          </a:p>
          <a:p>
            <a:endParaRPr lang="en-US" dirty="0" smtClean="0"/>
          </a:p>
          <a:p>
            <a:r>
              <a:rPr lang="en-US" dirty="0" smtClean="0"/>
              <a:t>The variable symbol &lt;&gt; represents </a:t>
            </a:r>
            <a:r>
              <a:rPr lang="en-US" u="sng" dirty="0" smtClean="0"/>
              <a:t>Identity </a:t>
            </a:r>
            <a:r>
              <a:rPr lang="en-US" dirty="0" smtClean="0"/>
              <a:t>reserved  random variable. It is identity function on T, F or Absurd</a:t>
            </a:r>
          </a:p>
          <a:p>
            <a:endParaRPr lang="en-US" dirty="0" smtClean="0"/>
          </a:p>
          <a:p>
            <a:r>
              <a:rPr lang="en-US" dirty="0" smtClean="0"/>
              <a:t>Findings are the random variables used to represent observed Evidence.</a:t>
            </a:r>
          </a:p>
          <a:p>
            <a:pPr>
              <a:buNone/>
            </a:pPr>
            <a:r>
              <a:rPr lang="en-US" dirty="0" smtClean="0"/>
              <a:t> </a:t>
            </a:r>
          </a:p>
          <a:p>
            <a:pPr>
              <a:buNone/>
            </a:pPr>
            <a:r>
              <a:rPr lang="en-US" dirty="0" smtClean="0"/>
              <a:t> </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Like a BN, an </a:t>
            </a:r>
            <a:r>
              <a:rPr lang="en-US" dirty="0" err="1" smtClean="0"/>
              <a:t>MFrag</a:t>
            </a:r>
            <a:r>
              <a:rPr lang="en-US" dirty="0" smtClean="0"/>
              <a:t> contains nodes, which represent Random Variables, arranged in a directed graph whose edges represent direct dependence relationships.</a:t>
            </a:r>
          </a:p>
          <a:p>
            <a:endParaRPr lang="en-US" dirty="0"/>
          </a:p>
          <a:p>
            <a:r>
              <a:rPr lang="en-US" dirty="0" err="1" smtClean="0"/>
              <a:t>Mfrag</a:t>
            </a:r>
            <a:r>
              <a:rPr lang="en-US" dirty="0" smtClean="0"/>
              <a:t> contains 3 types of nodes:</a:t>
            </a:r>
          </a:p>
          <a:p>
            <a:r>
              <a:rPr lang="en-US" dirty="0" smtClean="0"/>
              <a:t>Context Node</a:t>
            </a:r>
          </a:p>
          <a:p>
            <a:r>
              <a:rPr lang="en-US" dirty="0" smtClean="0"/>
              <a:t>Input Node</a:t>
            </a:r>
          </a:p>
          <a:p>
            <a:r>
              <a:rPr lang="en-US" dirty="0" smtClean="0"/>
              <a:t>Resident Node</a:t>
            </a:r>
          </a:p>
          <a:p>
            <a:endParaRPr lang="en-US" dirty="0"/>
          </a:p>
          <a:p>
            <a:endParaRPr lang="en-US" dirty="0"/>
          </a:p>
        </p:txBody>
      </p:sp>
      <p:sp>
        <p:nvSpPr>
          <p:cNvPr id="2" name="Title 1"/>
          <p:cNvSpPr>
            <a:spLocks noGrp="1"/>
          </p:cNvSpPr>
          <p:nvPr>
            <p:ph type="title"/>
          </p:nvPr>
        </p:nvSpPr>
        <p:spPr/>
        <p:txBody>
          <a:bodyPr/>
          <a:lstStyle/>
          <a:p>
            <a:r>
              <a:rPr lang="en-US" dirty="0" smtClean="0"/>
              <a:t>What are </a:t>
            </a:r>
            <a:r>
              <a:rPr lang="en-US" dirty="0" err="1" smtClean="0"/>
              <a:t>Mfrags</a:t>
            </a:r>
            <a:r>
              <a:rPr lang="en-US" dirty="0" smtClean="0"/>
              <a:t>?</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4754563"/>
          </a:xfrm>
        </p:spPr>
        <p:txBody>
          <a:bodyPr>
            <a:normAutofit fontScale="77500" lnSpcReduction="20000"/>
          </a:bodyPr>
          <a:lstStyle/>
          <a:p>
            <a:r>
              <a:rPr lang="en-US" dirty="0" smtClean="0"/>
              <a:t>An </a:t>
            </a:r>
            <a:r>
              <a:rPr lang="en-US" dirty="0" err="1" smtClean="0"/>
              <a:t>Mfrag</a:t>
            </a:r>
            <a:r>
              <a:rPr lang="en-US" dirty="0" smtClean="0"/>
              <a:t> represents a conditional probability distribution for instances of its resident random variables given their parents in the fragment graph and the context nodes</a:t>
            </a:r>
          </a:p>
          <a:p>
            <a:endParaRPr lang="en-US" dirty="0"/>
          </a:p>
          <a:p>
            <a:r>
              <a:rPr lang="en-US" dirty="0" smtClean="0"/>
              <a:t>A node in an </a:t>
            </a:r>
            <a:r>
              <a:rPr lang="en-US" dirty="0" err="1" smtClean="0"/>
              <a:t>Mfrag</a:t>
            </a:r>
            <a:r>
              <a:rPr lang="en-US" dirty="0" smtClean="0"/>
              <a:t> can have a parenthesized list of arguments. These arguments are placeholders for entities in the domain</a:t>
            </a:r>
          </a:p>
          <a:p>
            <a:endParaRPr lang="en-US" dirty="0"/>
          </a:p>
          <a:p>
            <a:r>
              <a:rPr lang="en-US" dirty="0" smtClean="0"/>
              <a:t>The Resident Nodes of an </a:t>
            </a:r>
            <a:r>
              <a:rPr lang="en-US" dirty="0" err="1" smtClean="0"/>
              <a:t>Mfrag</a:t>
            </a:r>
            <a:r>
              <a:rPr lang="en-US" dirty="0" smtClean="0"/>
              <a:t> have their local distributions.</a:t>
            </a:r>
          </a:p>
          <a:p>
            <a:endParaRPr lang="en-US" dirty="0"/>
          </a:p>
          <a:p>
            <a:r>
              <a:rPr lang="en-US" dirty="0" smtClean="0"/>
              <a:t>Input and Context Nodes influence the distribution of the Resident Node.</a:t>
            </a:r>
          </a:p>
          <a:p>
            <a:endParaRPr lang="en-US" dirty="0"/>
          </a:p>
          <a:p>
            <a:r>
              <a:rPr lang="en-US" dirty="0" smtClean="0"/>
              <a:t>Context Nodes specify the conditions that must be satisfied. They are Boolean Nodes </a:t>
            </a:r>
            <a:endParaRPr lang="en-US" dirty="0"/>
          </a:p>
        </p:txBody>
      </p:sp>
      <p:sp>
        <p:nvSpPr>
          <p:cNvPr id="2" name="Title 1"/>
          <p:cNvSpPr>
            <a:spLocks noGrp="1"/>
          </p:cNvSpPr>
          <p:nvPr>
            <p:ph type="title"/>
          </p:nvPr>
        </p:nvSpPr>
        <p:spPr/>
        <p:txBody>
          <a:bodyPr/>
          <a:lstStyle/>
          <a:p>
            <a:r>
              <a:rPr lang="en-US" dirty="0" err="1" smtClean="0"/>
              <a:t>MFrag</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838200" y="2133600"/>
            <a:ext cx="6934200" cy="2438400"/>
          </a:xfrm>
          <a:prstGeom prst="rect">
            <a:avLst/>
          </a:prstGeom>
          <a:noFill/>
          <a:ln w="9525">
            <a:noFill/>
            <a:miter lim="800000"/>
            <a:headEnd/>
            <a:tailEnd/>
          </a:ln>
          <a:effectLst/>
        </p:spPr>
      </p:pic>
      <p:sp>
        <p:nvSpPr>
          <p:cNvPr id="5" name="Title 1"/>
          <p:cNvSpPr>
            <a:spLocks noGrp="1"/>
          </p:cNvSpPr>
          <p:nvPr>
            <p:ph type="title"/>
          </p:nvPr>
        </p:nvSpPr>
        <p:spPr/>
        <p:txBody>
          <a:bodyPr/>
          <a:lstStyle/>
          <a:p>
            <a:r>
              <a:rPr lang="en-US" dirty="0" smtClean="0"/>
              <a:t>Figure showing MEBN</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print"/>
          <a:srcRect/>
          <a:stretch>
            <a:fillRect/>
          </a:stretch>
        </p:blipFill>
        <p:spPr bwMode="auto">
          <a:xfrm>
            <a:off x="381000" y="152400"/>
            <a:ext cx="4114800" cy="2807131"/>
          </a:xfrm>
          <a:prstGeom prst="rect">
            <a:avLst/>
          </a:prstGeom>
          <a:noFill/>
          <a:ln w="9525">
            <a:noFill/>
            <a:miter lim="800000"/>
            <a:headEnd/>
            <a:tailEnd/>
          </a:ln>
          <a:effectLst/>
        </p:spPr>
      </p:pic>
      <p:pic>
        <p:nvPicPr>
          <p:cNvPr id="2052" name="Picture 4"/>
          <p:cNvPicPr>
            <a:picLocks noChangeAspect="1" noChangeArrowheads="1"/>
          </p:cNvPicPr>
          <p:nvPr/>
        </p:nvPicPr>
        <p:blipFill>
          <a:blip r:embed="rId3"/>
          <a:srcRect/>
          <a:stretch>
            <a:fillRect/>
          </a:stretch>
        </p:blipFill>
        <p:spPr bwMode="auto">
          <a:xfrm>
            <a:off x="4876800" y="990600"/>
            <a:ext cx="3733800" cy="3893170"/>
          </a:xfrm>
          <a:prstGeom prst="rect">
            <a:avLst/>
          </a:prstGeom>
          <a:noFill/>
          <a:ln w="9525">
            <a:noFill/>
            <a:miter lim="800000"/>
            <a:headEnd/>
            <a:tailEnd/>
          </a:ln>
          <a:effectLst/>
        </p:spPr>
      </p:pic>
      <p:pic>
        <p:nvPicPr>
          <p:cNvPr id="2053" name="Picture 5"/>
          <p:cNvPicPr>
            <a:picLocks noChangeAspect="1" noChangeArrowheads="1"/>
          </p:cNvPicPr>
          <p:nvPr/>
        </p:nvPicPr>
        <p:blipFill>
          <a:blip r:embed="rId4"/>
          <a:srcRect/>
          <a:stretch>
            <a:fillRect/>
          </a:stretch>
        </p:blipFill>
        <p:spPr bwMode="auto">
          <a:xfrm>
            <a:off x="304800" y="3048000"/>
            <a:ext cx="4191000" cy="3586085"/>
          </a:xfrm>
          <a:prstGeom prst="rect">
            <a:avLst/>
          </a:prstGeom>
          <a:noFill/>
          <a:ln w="9525">
            <a:noFill/>
            <a:miter lim="800000"/>
            <a:headEnd/>
            <a:tailEnd/>
          </a:ln>
          <a:effectLst/>
        </p:spPr>
      </p:pic>
      <p:sp>
        <p:nvSpPr>
          <p:cNvPr id="9" name="Title 1"/>
          <p:cNvSpPr>
            <a:spLocks noGrp="1"/>
          </p:cNvSpPr>
          <p:nvPr>
            <p:ph type="title"/>
          </p:nvPr>
        </p:nvSpPr>
        <p:spPr>
          <a:xfrm>
            <a:off x="4648200" y="152400"/>
            <a:ext cx="3733800" cy="838200"/>
          </a:xfrm>
        </p:spPr>
        <p:txBody>
          <a:bodyPr>
            <a:normAutofit/>
          </a:bodyPr>
          <a:lstStyle/>
          <a:p>
            <a:r>
              <a:rPr lang="en-US" dirty="0" err="1" smtClean="0"/>
              <a:t>StarTrek</a:t>
            </a:r>
            <a:r>
              <a:rPr lang="en-US" dirty="0" smtClean="0"/>
              <a:t> </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a:stretch>
            <a:fillRect/>
          </a:stretch>
        </p:blipFill>
        <p:spPr bwMode="auto">
          <a:xfrm>
            <a:off x="228600" y="304800"/>
            <a:ext cx="8686800" cy="550108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a:stretch>
            <a:fillRect/>
          </a:stretch>
        </p:blipFill>
        <p:spPr bwMode="auto">
          <a:xfrm>
            <a:off x="1634620" y="1481138"/>
            <a:ext cx="5874759" cy="4525962"/>
          </a:xfrm>
          <a:prstGeom prst="rect">
            <a:avLst/>
          </a:prstGeom>
          <a:noFill/>
          <a:ln w="9525">
            <a:noFill/>
            <a:miter lim="800000"/>
            <a:headEnd/>
            <a:tailEnd/>
          </a:ln>
          <a:effectLst/>
        </p:spPr>
      </p:pic>
      <p:sp>
        <p:nvSpPr>
          <p:cNvPr id="2" name="Title 1"/>
          <p:cNvSpPr>
            <a:spLocks noGrp="1"/>
          </p:cNvSpPr>
          <p:nvPr>
            <p:ph type="title"/>
          </p:nvPr>
        </p:nvSpPr>
        <p:spPr/>
        <p:txBody>
          <a:bodyPr>
            <a:normAutofit fontScale="90000"/>
          </a:bodyPr>
          <a:lstStyle/>
          <a:p>
            <a:r>
              <a:rPr lang="en-US" dirty="0" smtClean="0"/>
              <a:t>Figure shows Danger when four ships </a:t>
            </a:r>
            <a:r>
              <a:rPr lang="en-US" smtClean="0"/>
              <a:t>are nearby</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4830763"/>
          </a:xfrm>
        </p:spPr>
        <p:txBody>
          <a:bodyPr>
            <a:normAutofit fontScale="92500" lnSpcReduction="10000"/>
          </a:bodyPr>
          <a:lstStyle/>
          <a:p>
            <a:r>
              <a:rPr lang="en-US" dirty="0"/>
              <a:t>Davis (1990) defines </a:t>
            </a:r>
            <a:endParaRPr lang="en-US" dirty="0" smtClean="0"/>
          </a:p>
          <a:p>
            <a:pPr>
              <a:buNone/>
            </a:pPr>
            <a:r>
              <a:rPr lang="en-US" dirty="0" smtClean="0"/>
              <a:t>    “ Logic </a:t>
            </a:r>
            <a:r>
              <a:rPr lang="en-US" dirty="0"/>
              <a:t>as a schema for defining languages to describe and reason </a:t>
            </a:r>
            <a:r>
              <a:rPr lang="en-US" dirty="0" smtClean="0"/>
              <a:t>about entities </a:t>
            </a:r>
            <a:r>
              <a:rPr lang="en-US" dirty="0"/>
              <a:t>in different domains of </a:t>
            </a:r>
            <a:r>
              <a:rPr lang="en-US" dirty="0" smtClean="0"/>
              <a:t>application”</a:t>
            </a:r>
          </a:p>
          <a:p>
            <a:endParaRPr lang="en-US" dirty="0" smtClean="0"/>
          </a:p>
          <a:p>
            <a:r>
              <a:rPr lang="en-US" dirty="0" smtClean="0"/>
              <a:t>A logic with </a:t>
            </a:r>
            <a:r>
              <a:rPr lang="en-US" u="sng" dirty="0" smtClean="0"/>
              <a:t>Propositional expressive </a:t>
            </a:r>
            <a:r>
              <a:rPr lang="en-US" dirty="0" smtClean="0"/>
              <a:t>power can reason about particular individuals but cannot express Generalization</a:t>
            </a:r>
          </a:p>
          <a:p>
            <a:endParaRPr lang="en-US" dirty="0" smtClean="0"/>
          </a:p>
          <a:p>
            <a:r>
              <a:rPr lang="en-US" dirty="0" smtClean="0"/>
              <a:t>A </a:t>
            </a:r>
            <a:r>
              <a:rPr lang="en-US" u="sng" dirty="0" smtClean="0"/>
              <a:t>First-Order Logic </a:t>
            </a:r>
            <a:r>
              <a:rPr lang="en-US" dirty="0" smtClean="0"/>
              <a:t>can reason about general properties and relationships that apply to collection of individuals</a:t>
            </a:r>
          </a:p>
        </p:txBody>
      </p:sp>
      <p:sp>
        <p:nvSpPr>
          <p:cNvPr id="2" name="Title 1"/>
          <p:cNvSpPr>
            <a:spLocks noGrp="1"/>
          </p:cNvSpPr>
          <p:nvPr>
            <p:ph type="title"/>
          </p:nvPr>
        </p:nvSpPr>
        <p:spPr/>
        <p:txBody>
          <a:bodyPr/>
          <a:lstStyle/>
          <a:p>
            <a:r>
              <a:rPr lang="en-US" dirty="0" smtClean="0"/>
              <a:t>LOGIC</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66800" y="612845"/>
            <a:ext cx="6781800" cy="4524315"/>
          </a:xfrm>
          <a:prstGeom prst="rect">
            <a:avLst/>
          </a:prstGeom>
        </p:spPr>
        <p:txBody>
          <a:bodyPr wrap="square">
            <a:spAutoFit/>
          </a:bodyPr>
          <a:lstStyle/>
          <a:p>
            <a:r>
              <a:rPr lang="en-US" dirty="0" smtClean="0"/>
              <a:t>This </a:t>
            </a:r>
            <a:r>
              <a:rPr lang="en-US" smtClean="0"/>
              <a:t>table shows Danger </a:t>
            </a:r>
            <a:r>
              <a:rPr lang="en-US" dirty="0" smtClean="0"/>
              <a:t>To Self </a:t>
            </a:r>
            <a:r>
              <a:rPr lang="en-US" dirty="0" err="1" smtClean="0"/>
              <a:t>MFrag</a:t>
            </a:r>
            <a:r>
              <a:rPr lang="en-US" dirty="0" smtClean="0"/>
              <a:t> Probability Distribution</a:t>
            </a:r>
          </a:p>
          <a:p>
            <a:endParaRPr lang="en-US" b="1" dirty="0" smtClean="0"/>
          </a:p>
          <a:p>
            <a:endParaRPr lang="en-US" b="1" dirty="0" smtClean="0"/>
          </a:p>
          <a:p>
            <a:r>
              <a:rPr lang="en-US" b="1" dirty="0" smtClean="0"/>
              <a:t>Relevant Starships Nearby Danger Level Dist.</a:t>
            </a:r>
          </a:p>
          <a:p>
            <a:r>
              <a:rPr lang="en-US" dirty="0" smtClean="0"/>
              <a:t>At least 1 </a:t>
            </a:r>
            <a:r>
              <a:rPr lang="en-US" dirty="0" err="1" smtClean="0"/>
              <a:t>Cardassian</a:t>
            </a:r>
            <a:r>
              <a:rPr lang="en-US" dirty="0" smtClean="0"/>
              <a:t> [0.925, 0.024, 0.006, 0]</a:t>
            </a:r>
          </a:p>
          <a:p>
            <a:r>
              <a:rPr lang="en-US" dirty="0" smtClean="0"/>
              <a:t>At least 2 </a:t>
            </a:r>
            <a:r>
              <a:rPr lang="en-US" dirty="0" err="1" smtClean="0"/>
              <a:t>Cardassians</a:t>
            </a:r>
            <a:r>
              <a:rPr lang="en-US" dirty="0" smtClean="0"/>
              <a:t> [0.99, 0.008, 0.002, 0]</a:t>
            </a:r>
          </a:p>
          <a:p>
            <a:r>
              <a:rPr lang="en-US" dirty="0" smtClean="0"/>
              <a:t>At least 3 </a:t>
            </a:r>
            <a:r>
              <a:rPr lang="en-US" dirty="0" err="1" smtClean="0"/>
              <a:t>Cardassians</a:t>
            </a:r>
            <a:r>
              <a:rPr lang="en-US" dirty="0" smtClean="0"/>
              <a:t> [0.975, 0.2, 0.05, 0]</a:t>
            </a:r>
          </a:p>
          <a:p>
            <a:r>
              <a:rPr lang="en-US" dirty="0" smtClean="0"/>
              <a:t>More than 4 </a:t>
            </a:r>
            <a:r>
              <a:rPr lang="en-US" dirty="0" err="1" smtClean="0"/>
              <a:t>Cardassians</a:t>
            </a:r>
            <a:r>
              <a:rPr lang="en-US" dirty="0" smtClean="0"/>
              <a:t> [1, 0, 0, 0]</a:t>
            </a:r>
          </a:p>
          <a:p>
            <a:r>
              <a:rPr lang="en-US" dirty="0" smtClean="0"/>
              <a:t>No </a:t>
            </a:r>
            <a:r>
              <a:rPr lang="en-US" dirty="0" err="1" smtClean="0"/>
              <a:t>Cardassians</a:t>
            </a:r>
            <a:r>
              <a:rPr lang="en-US" dirty="0" smtClean="0"/>
              <a:t> but at least 1 </a:t>
            </a:r>
            <a:r>
              <a:rPr lang="en-US" dirty="0" err="1" smtClean="0"/>
              <a:t>Romulan</a:t>
            </a:r>
            <a:r>
              <a:rPr lang="en-US" dirty="0" smtClean="0"/>
              <a:t> [.73, .162, .081, .027]</a:t>
            </a:r>
          </a:p>
          <a:p>
            <a:r>
              <a:rPr lang="en-US" dirty="0" smtClean="0"/>
              <a:t>No </a:t>
            </a:r>
            <a:r>
              <a:rPr lang="en-US" dirty="0" err="1" smtClean="0"/>
              <a:t>Cardassians</a:t>
            </a:r>
            <a:r>
              <a:rPr lang="en-US" dirty="0" smtClean="0"/>
              <a:t> but at least 1 </a:t>
            </a:r>
            <a:r>
              <a:rPr lang="en-US" dirty="0" err="1" smtClean="0"/>
              <a:t>Romulans</a:t>
            </a:r>
            <a:r>
              <a:rPr lang="en-US" dirty="0" smtClean="0"/>
              <a:t> [.76, .144, .072, .024]</a:t>
            </a:r>
          </a:p>
          <a:p>
            <a:r>
              <a:rPr lang="en-US" dirty="0" smtClean="0"/>
              <a:t>… … (see formula)</a:t>
            </a:r>
          </a:p>
          <a:p>
            <a:r>
              <a:rPr lang="en-US" dirty="0" smtClean="0"/>
              <a:t>No </a:t>
            </a:r>
            <a:r>
              <a:rPr lang="en-US" dirty="0" err="1" smtClean="0"/>
              <a:t>Cardassians</a:t>
            </a:r>
            <a:r>
              <a:rPr lang="en-US" dirty="0" smtClean="0"/>
              <a:t> but 10 or more </a:t>
            </a:r>
            <a:r>
              <a:rPr lang="en-US" dirty="0" err="1" smtClean="0"/>
              <a:t>Romulans</a:t>
            </a:r>
            <a:r>
              <a:rPr lang="en-US" dirty="0" smtClean="0"/>
              <a:t> [1, 0, 0, 0]</a:t>
            </a:r>
          </a:p>
          <a:p>
            <a:r>
              <a:rPr lang="en-US" dirty="0" smtClean="0"/>
              <a:t>No </a:t>
            </a:r>
            <a:r>
              <a:rPr lang="en-US" dirty="0" err="1" smtClean="0"/>
              <a:t>Cardassians</a:t>
            </a:r>
            <a:r>
              <a:rPr lang="en-US" dirty="0" smtClean="0"/>
              <a:t> or </a:t>
            </a:r>
            <a:r>
              <a:rPr lang="en-US" dirty="0" err="1" smtClean="0"/>
              <a:t>Romulans</a:t>
            </a:r>
            <a:r>
              <a:rPr lang="en-US" dirty="0" smtClean="0"/>
              <a:t>, one Unknown [.02, .48, .48, .02]</a:t>
            </a:r>
          </a:p>
          <a:p>
            <a:r>
              <a:rPr lang="en-US" dirty="0" smtClean="0"/>
              <a:t>… … (see formula)</a:t>
            </a:r>
          </a:p>
          <a:p>
            <a:r>
              <a:rPr lang="en-US" dirty="0" smtClean="0"/>
              <a:t>No </a:t>
            </a:r>
            <a:r>
              <a:rPr lang="en-US" dirty="0" err="1" smtClean="0"/>
              <a:t>Cardassians</a:t>
            </a:r>
            <a:r>
              <a:rPr lang="en-US" dirty="0" smtClean="0"/>
              <a:t> or </a:t>
            </a:r>
            <a:r>
              <a:rPr lang="en-US" dirty="0" err="1" smtClean="0"/>
              <a:t>Romulans</a:t>
            </a:r>
            <a:r>
              <a:rPr lang="en-US" dirty="0" smtClean="0"/>
              <a:t>, 10+ Unknown [.20, .30, .30, .20]</a:t>
            </a:r>
          </a:p>
          <a:p>
            <a:r>
              <a:rPr lang="en-US" dirty="0" smtClean="0"/>
              <a:t>… …(see formula)</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en-US" dirty="0" smtClean="0"/>
              <a:t>MEBN also provides theoretically grounded support for representing very general forms of recursion via </a:t>
            </a:r>
            <a:r>
              <a:rPr lang="en-US" dirty="0" err="1" smtClean="0"/>
              <a:t>MFrags</a:t>
            </a:r>
            <a:r>
              <a:rPr lang="en-US" dirty="0" smtClean="0"/>
              <a:t> that allow influences between instances of the same RV template.  </a:t>
            </a:r>
          </a:p>
          <a:p>
            <a:endParaRPr lang="en-US" dirty="0" smtClean="0"/>
          </a:p>
          <a:p>
            <a:r>
              <a:rPr lang="en-US" dirty="0" smtClean="0"/>
              <a:t>Allowable recursive definitions must ensure that no RV  instance can influence its own probability distribution.  </a:t>
            </a:r>
          </a:p>
          <a:p>
            <a:endParaRPr lang="en-US" dirty="0" smtClean="0"/>
          </a:p>
          <a:p>
            <a:r>
              <a:rPr lang="en-US" dirty="0" smtClean="0"/>
              <a:t>As in  non-recursive </a:t>
            </a:r>
            <a:r>
              <a:rPr lang="en-US" dirty="0" err="1" smtClean="0"/>
              <a:t>MFrags</a:t>
            </a:r>
            <a:r>
              <a:rPr lang="en-US" dirty="0" smtClean="0"/>
              <a:t>, the input nodes in a recursive  </a:t>
            </a:r>
            <a:r>
              <a:rPr lang="en-US" dirty="0" err="1" smtClean="0"/>
              <a:t>MFrag</a:t>
            </a:r>
            <a:r>
              <a:rPr lang="en-US" dirty="0" smtClean="0"/>
              <a:t>  may include nodes whose local distributions are defined in  another </a:t>
            </a:r>
            <a:r>
              <a:rPr lang="en-US" dirty="0" err="1" smtClean="0"/>
              <a:t>MFrag</a:t>
            </a:r>
            <a:r>
              <a:rPr lang="en-US" dirty="0" smtClean="0"/>
              <a:t>. In  addition, the input nodes may include instances of recursively defined nodes in the </a:t>
            </a:r>
            <a:r>
              <a:rPr lang="en-US" dirty="0" err="1" smtClean="0"/>
              <a:t>MFrag</a:t>
            </a:r>
            <a:r>
              <a:rPr lang="en-US" dirty="0" smtClean="0"/>
              <a:t> itself.</a:t>
            </a:r>
            <a:endParaRPr lang="en-US" dirty="0"/>
          </a:p>
        </p:txBody>
      </p:sp>
      <p:sp>
        <p:nvSpPr>
          <p:cNvPr id="2" name="Title 1"/>
          <p:cNvSpPr>
            <a:spLocks noGrp="1"/>
          </p:cNvSpPr>
          <p:nvPr>
            <p:ph type="title"/>
          </p:nvPr>
        </p:nvSpPr>
        <p:spPr/>
        <p:txBody>
          <a:bodyPr/>
          <a:lstStyle/>
          <a:p>
            <a:r>
              <a:rPr lang="en-US" dirty="0" smtClean="0"/>
              <a:t>Recursive </a:t>
            </a:r>
            <a:r>
              <a:rPr lang="en-US" dirty="0" err="1" smtClean="0"/>
              <a:t>MFrag</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Recursive </a:t>
            </a:r>
            <a:r>
              <a:rPr lang="en-US" dirty="0" err="1" smtClean="0"/>
              <a:t>MFrag</a:t>
            </a:r>
            <a:endParaRPr lang="en-US" dirty="0"/>
          </a:p>
        </p:txBody>
      </p:sp>
      <p:pic>
        <p:nvPicPr>
          <p:cNvPr id="1026" name="Picture 2" descr="ZoneMD"/>
          <p:cNvPicPr>
            <a:picLocks noChangeAspect="1" noChangeArrowheads="1"/>
          </p:cNvPicPr>
          <p:nvPr/>
        </p:nvPicPr>
        <p:blipFill>
          <a:blip r:embed="rId2"/>
          <a:srcRect/>
          <a:stretch>
            <a:fillRect/>
          </a:stretch>
        </p:blipFill>
        <p:spPr bwMode="auto">
          <a:xfrm>
            <a:off x="0" y="1447800"/>
            <a:ext cx="11203802" cy="518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Recursive </a:t>
            </a:r>
            <a:r>
              <a:rPr lang="en-US" dirty="0" err="1" smtClean="0"/>
              <a:t>MFrag</a:t>
            </a:r>
            <a:endParaRPr lang="en-US" dirty="0"/>
          </a:p>
        </p:txBody>
      </p:sp>
      <p:pic>
        <p:nvPicPr>
          <p:cNvPr id="1026" name="Picture 2"/>
          <p:cNvPicPr>
            <a:picLocks noChangeAspect="1" noChangeArrowheads="1"/>
          </p:cNvPicPr>
          <p:nvPr/>
        </p:nvPicPr>
        <p:blipFill>
          <a:blip r:embed="rId2"/>
          <a:srcRect/>
          <a:stretch>
            <a:fillRect/>
          </a:stretch>
        </p:blipFill>
        <p:spPr bwMode="auto">
          <a:xfrm>
            <a:off x="2057400" y="1295400"/>
            <a:ext cx="4724400" cy="535522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en-US" dirty="0" err="1" smtClean="0"/>
              <a:t>MFrags</a:t>
            </a:r>
            <a:r>
              <a:rPr lang="en-US" dirty="0" smtClean="0"/>
              <a:t> provide a flexible means to represent knowledge about  specific subjects within the domain of discourse, but the true gain in expressive power is revealed when we aggregate these knowledge patterns” to form a coherent domain theory that can be applied to reason about specific situations and refined through learning.	</a:t>
            </a:r>
          </a:p>
          <a:p>
            <a:endParaRPr lang="en-US" dirty="0" smtClean="0"/>
          </a:p>
          <a:p>
            <a:r>
              <a:rPr lang="en-US" dirty="0" smtClean="0"/>
              <a:t>A collection of </a:t>
            </a:r>
            <a:r>
              <a:rPr lang="en-US" dirty="0" err="1" smtClean="0"/>
              <a:t>MFrags</a:t>
            </a:r>
            <a:r>
              <a:rPr lang="en-US" dirty="0" smtClean="0"/>
              <a:t> that satisfies consistency constraints ensuring the existence of a unique joint probability distribution over its random variables is called an </a:t>
            </a:r>
            <a:r>
              <a:rPr lang="en-US" dirty="0" err="1" smtClean="0"/>
              <a:t>MTheory</a:t>
            </a:r>
            <a:r>
              <a:rPr lang="en-US" dirty="0" smtClean="0"/>
              <a:t>. </a:t>
            </a:r>
          </a:p>
          <a:p>
            <a:endParaRPr lang="en-US" dirty="0" smtClean="0"/>
          </a:p>
          <a:p>
            <a:r>
              <a:rPr lang="en-US" dirty="0" err="1" smtClean="0"/>
              <a:t>MTheories</a:t>
            </a:r>
            <a:r>
              <a:rPr lang="en-US" dirty="0" smtClean="0"/>
              <a:t> can express probability distributions over truth values of arbitrary First Order Logic sequences and can be used to express domain-specific </a:t>
            </a:r>
            <a:r>
              <a:rPr lang="en-US" dirty="0" err="1" smtClean="0"/>
              <a:t>ontologies</a:t>
            </a:r>
            <a:r>
              <a:rPr lang="en-US" dirty="0" smtClean="0"/>
              <a:t> that capture statistical regularities in a particular domain of application.</a:t>
            </a:r>
          </a:p>
          <a:p>
            <a:endParaRPr lang="en-US" dirty="0" smtClean="0"/>
          </a:p>
        </p:txBody>
      </p:sp>
      <p:sp>
        <p:nvSpPr>
          <p:cNvPr id="2" name="Title 1"/>
          <p:cNvSpPr>
            <a:spLocks noGrp="1"/>
          </p:cNvSpPr>
          <p:nvPr>
            <p:ph type="title"/>
          </p:nvPr>
        </p:nvSpPr>
        <p:spPr/>
        <p:txBody>
          <a:bodyPr/>
          <a:lstStyle/>
          <a:p>
            <a:r>
              <a:rPr lang="en-US" dirty="0" err="1" smtClean="0"/>
              <a:t>MTheory</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a:buNone/>
            </a:pPr>
            <a:r>
              <a:rPr lang="en-US" dirty="0" smtClean="0"/>
              <a:t>A valid </a:t>
            </a:r>
            <a:r>
              <a:rPr lang="en-US" dirty="0" err="1" smtClean="0"/>
              <a:t>MTheory</a:t>
            </a:r>
            <a:r>
              <a:rPr lang="en-US" dirty="0" smtClean="0"/>
              <a:t> must ensure that: </a:t>
            </a:r>
          </a:p>
          <a:p>
            <a:pPr>
              <a:buNone/>
            </a:pPr>
            <a:endParaRPr lang="en-US" dirty="0" smtClean="0"/>
          </a:p>
          <a:p>
            <a:pPr lvl="1"/>
            <a:r>
              <a:rPr lang="en-US" dirty="0" smtClean="0"/>
              <a:t>all recursive definitions terminate in  finitely many steps and contain no circular influences. </a:t>
            </a:r>
          </a:p>
          <a:p>
            <a:pPr lvl="1">
              <a:buNone/>
            </a:pPr>
            <a:endParaRPr lang="en-US" dirty="0" smtClean="0"/>
          </a:p>
          <a:p>
            <a:pPr lvl="1"/>
            <a:r>
              <a:rPr lang="en-US" dirty="0" smtClean="0"/>
              <a:t>Since random variable instances may have a large, and possibly unbounded number of parents, the local distributions must have reasonable limiting behavior as more and more parents are added. </a:t>
            </a:r>
          </a:p>
          <a:p>
            <a:pPr>
              <a:buNone/>
            </a:pPr>
            <a:endParaRPr lang="en-US" dirty="0" smtClean="0"/>
          </a:p>
          <a:p>
            <a:pPr>
              <a:buNone/>
            </a:pPr>
            <a:r>
              <a:rPr lang="en-US" dirty="0" smtClean="0"/>
              <a:t>	</a:t>
            </a:r>
            <a:r>
              <a:rPr lang="en-US" dirty="0" err="1" smtClean="0"/>
              <a:t>Laskey</a:t>
            </a:r>
            <a:r>
              <a:rPr lang="en-US" dirty="0" smtClean="0"/>
              <a:t> (2005) proved that when an </a:t>
            </a:r>
            <a:r>
              <a:rPr lang="en-US" dirty="0" err="1" smtClean="0"/>
              <a:t>MTheory</a:t>
            </a:r>
            <a:r>
              <a:rPr lang="en-US" dirty="0" smtClean="0"/>
              <a:t> satisfies these conditions (as well as  other technical conditions that are unimportant to our example), then there exists a joint probability distribution on the set of instances of its random variables that is consistent with the local distributions assigned within its </a:t>
            </a:r>
            <a:r>
              <a:rPr lang="en-US" dirty="0" err="1" smtClean="0"/>
              <a:t>Mfrags</a:t>
            </a:r>
            <a:r>
              <a:rPr lang="en-US" dirty="0" smtClean="0"/>
              <a:t>.</a:t>
            </a:r>
            <a:endParaRPr lang="en-US" dirty="0"/>
          </a:p>
        </p:txBody>
      </p:sp>
      <p:sp>
        <p:nvSpPr>
          <p:cNvPr id="2" name="Title 1"/>
          <p:cNvSpPr>
            <a:spLocks noGrp="1"/>
          </p:cNvSpPr>
          <p:nvPr>
            <p:ph type="title"/>
          </p:nvPr>
        </p:nvSpPr>
        <p:spPr/>
        <p:txBody>
          <a:bodyPr/>
          <a:lstStyle/>
          <a:p>
            <a:r>
              <a:rPr lang="en-US" dirty="0" err="1" smtClean="0"/>
              <a:t>MTheory</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MTHeory</a:t>
            </a:r>
            <a:r>
              <a:rPr lang="en-US" dirty="0" smtClean="0"/>
              <a:t> Diagram</a:t>
            </a:r>
            <a:endParaRPr lang="en-US" dirty="0"/>
          </a:p>
        </p:txBody>
      </p:sp>
      <p:pic>
        <p:nvPicPr>
          <p:cNvPr id="2050"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8229600" cy="1066800"/>
          </a:xfrm>
        </p:spPr>
        <p:txBody>
          <a:bodyPr/>
          <a:lstStyle/>
          <a:p>
            <a:r>
              <a:rPr lang="en-US" dirty="0" smtClean="0"/>
              <a:t>Type Uncertainty</a:t>
            </a:r>
            <a:endParaRPr lang="en-US" dirty="0"/>
          </a:p>
        </p:txBody>
      </p:sp>
      <p:sp>
        <p:nvSpPr>
          <p:cNvPr id="4" name="Rectangle 3"/>
          <p:cNvSpPr/>
          <p:nvPr/>
        </p:nvSpPr>
        <p:spPr>
          <a:xfrm>
            <a:off x="685800" y="1752600"/>
            <a:ext cx="7620000" cy="4524315"/>
          </a:xfrm>
          <a:prstGeom prst="rect">
            <a:avLst/>
          </a:prstGeom>
        </p:spPr>
        <p:txBody>
          <a:bodyPr wrap="square">
            <a:spAutoFit/>
          </a:bodyPr>
          <a:lstStyle/>
          <a:p>
            <a:r>
              <a:rPr lang="en-US" dirty="0" smtClean="0"/>
              <a:t>MEBN can represent uncertainty about the type of an entity, refine type-specific probability distributions through Bayesian learning, inherit distributions from parent types, and incorporate other features related to representing and reasoning with incomplete and/or uncertain information in typed systems (Costa, 2005). </a:t>
            </a:r>
          </a:p>
          <a:p>
            <a:r>
              <a:rPr lang="en-US" dirty="0" smtClean="0"/>
              <a:t>As an example, we might consider two subtypes of starships, fighters and cargo ships. When we are unsure about a starship’s type, the result of a query that depends on type will be a weighted average of the result given that the ship</a:t>
            </a:r>
          </a:p>
          <a:p>
            <a:r>
              <a:rPr lang="en-US" dirty="0" smtClean="0"/>
              <a:t>is a fighter and the result given that it is a cargo ship.</a:t>
            </a:r>
          </a:p>
          <a:p>
            <a:endParaRPr lang="en-US" dirty="0" smtClean="0"/>
          </a:p>
          <a:p>
            <a:r>
              <a:rPr lang="en-US" dirty="0" smtClean="0"/>
              <a:t>As an example, suppose we had two different types of space traveling entities, starships and comets, and we are not sure about the type of a given entity. In this case, the result of a query that depends on the entity type will be a weighted average of the result given that the entity is a comet and the</a:t>
            </a:r>
          </a:p>
          <a:p>
            <a:r>
              <a:rPr lang="en-US" dirty="0" smtClean="0"/>
              <a:t>result given that it is a starship.</a:t>
            </a:r>
          </a:p>
          <a:p>
            <a:endParaRPr lang="en-US"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a:buNone/>
            </a:pPr>
            <a:r>
              <a:rPr lang="en-US" dirty="0" smtClean="0"/>
              <a:t>	To allow for hypothetical starships, the local distribution for </a:t>
            </a:r>
            <a:r>
              <a:rPr lang="en-US" i="1" dirty="0" smtClean="0"/>
              <a:t>Exists(</a:t>
            </a:r>
            <a:r>
              <a:rPr lang="en-US" i="1" dirty="0" err="1" smtClean="0"/>
              <a:t>st</a:t>
            </a:r>
            <a:r>
              <a:rPr lang="en-US" i="1" dirty="0" smtClean="0"/>
              <a:t>) assigns non-zero probability to False. Suppose the unique identifier  !ST4 refers to a hypothetical </a:t>
            </a:r>
            <a:r>
              <a:rPr lang="en-US" dirty="0" smtClean="0"/>
              <a:t>starship nominated to explain the  report. </a:t>
            </a:r>
          </a:p>
          <a:p>
            <a:pPr>
              <a:buNone/>
            </a:pPr>
            <a:r>
              <a:rPr lang="en-US" dirty="0" smtClean="0"/>
              <a:t>	In this case, </a:t>
            </a:r>
            <a:r>
              <a:rPr lang="en-US" i="1" dirty="0" smtClean="0"/>
              <a:t>Isa(Starship, !ST4) has value True, but the value of Exists(!ST4) is uncertain. A value of False would mean </a:t>
            </a:r>
            <a:r>
              <a:rPr lang="en-US" dirty="0" smtClean="0"/>
              <a:t>!</a:t>
            </a:r>
            <a:r>
              <a:rPr lang="en-US" i="1" dirty="0" smtClean="0"/>
              <a:t>ST4 is a spurious starship or false alarm. Queries involving </a:t>
            </a:r>
            <a:r>
              <a:rPr lang="en-US" dirty="0" smtClean="0"/>
              <a:t>the unique identifier of a hypothetical starship return results weighted by our belief that it is an actual or a spurious starship. Belief in </a:t>
            </a:r>
            <a:r>
              <a:rPr lang="en-US" i="1" dirty="0" smtClean="0"/>
              <a:t>Exists(!S4) is updated by </a:t>
            </a:r>
            <a:r>
              <a:rPr lang="en-US" dirty="0" smtClean="0"/>
              <a:t>Bayesian conditioning as relevant evidence accrues. Representing existence uncertainty is especially useful for counterfactual reasoning and reasoning about causality.</a:t>
            </a:r>
            <a:endParaRPr lang="en-US" dirty="0"/>
          </a:p>
        </p:txBody>
      </p:sp>
      <p:sp>
        <p:nvSpPr>
          <p:cNvPr id="2" name="Title 1"/>
          <p:cNvSpPr>
            <a:spLocks noGrp="1"/>
          </p:cNvSpPr>
          <p:nvPr>
            <p:ph type="title"/>
          </p:nvPr>
        </p:nvSpPr>
        <p:spPr/>
        <p:txBody>
          <a:bodyPr/>
          <a:lstStyle/>
          <a:p>
            <a:r>
              <a:rPr lang="en-US" b="1" dirty="0" smtClean="0"/>
              <a:t>Existence Uncertainty</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pPr>
              <a:buNone/>
            </a:pPr>
            <a:r>
              <a:rPr lang="en-US" dirty="0" smtClean="0"/>
              <a:t>	MEBN logic can also represent </a:t>
            </a:r>
            <a:r>
              <a:rPr lang="en-US" i="1" dirty="0" smtClean="0"/>
              <a:t>association uncertainty, a </a:t>
            </a:r>
            <a:r>
              <a:rPr lang="en-US" dirty="0" smtClean="0"/>
              <a:t>major problem for multi-source fusion  systems. Association uncertainty means we are not sure about the source of a given report. For example, a report (say, !</a:t>
            </a:r>
            <a:r>
              <a:rPr lang="en-US" i="1" dirty="0" smtClean="0"/>
              <a:t>SR4) may </a:t>
            </a:r>
            <a:r>
              <a:rPr lang="en-US" dirty="0" smtClean="0"/>
              <a:t>indicate a starship near a given location, but it may be unclear whether the report was generated by !</a:t>
            </a:r>
            <a:r>
              <a:rPr lang="en-US" i="1" dirty="0" smtClean="0"/>
              <a:t>ST1 or !ST3, </a:t>
            </a:r>
            <a:r>
              <a:rPr lang="en-US" dirty="0" smtClean="0"/>
              <a:t>two starships known to be near the reported location, or by a previously unreported starship !</a:t>
            </a:r>
            <a:r>
              <a:rPr lang="en-US" i="1" dirty="0" smtClean="0"/>
              <a:t>ST4. In this case, we </a:t>
            </a:r>
            <a:r>
              <a:rPr lang="en-US" dirty="0" smtClean="0"/>
              <a:t>would enumerate these three unique identifiers as possible values for </a:t>
            </a:r>
            <a:r>
              <a:rPr lang="en-US" i="1" dirty="0" smtClean="0"/>
              <a:t>Subject(!SR4), and specify that Exists(!ST4) has </a:t>
            </a:r>
            <a:r>
              <a:rPr lang="en-US" dirty="0" smtClean="0"/>
              <a:t>value </a:t>
            </a:r>
            <a:r>
              <a:rPr lang="en-US" i="1" dirty="0" smtClean="0"/>
              <a:t>False if Subject(!SR4) has any value other than </a:t>
            </a:r>
            <a:r>
              <a:rPr lang="en-US" dirty="0" smtClean="0"/>
              <a:t>!</a:t>
            </a:r>
            <a:r>
              <a:rPr lang="en-US" i="1" dirty="0" smtClean="0"/>
              <a:t>ST4. Many weakly discriminatory reports coming from </a:t>
            </a:r>
            <a:r>
              <a:rPr lang="en-US" dirty="0" smtClean="0"/>
              <a:t>possibly many starships produces an exponential set of combinations that require special </a:t>
            </a:r>
            <a:r>
              <a:rPr lang="en-US" i="1" dirty="0" smtClean="0"/>
              <a:t>hypothesis management </a:t>
            </a:r>
            <a:r>
              <a:rPr lang="en-US" dirty="0" smtClean="0"/>
              <a:t>methods (c.f. Stone </a:t>
            </a:r>
            <a:r>
              <a:rPr lang="en-US" i="1" dirty="0" smtClean="0"/>
              <a:t>et al. 1999). For example, we might </a:t>
            </a:r>
            <a:r>
              <a:rPr lang="en-US" dirty="0" smtClean="0"/>
              <a:t>not nominate !</a:t>
            </a:r>
            <a:r>
              <a:rPr lang="en-US" i="1" dirty="0" smtClean="0"/>
              <a:t>ST3 as a possible value for Subject(!SR4) if </a:t>
            </a:r>
            <a:r>
              <a:rPr lang="en-US" dirty="0" smtClean="0"/>
              <a:t>its distance from the reported location exceeded our </a:t>
            </a:r>
            <a:r>
              <a:rPr lang="en-US" i="1" dirty="0" smtClean="0"/>
              <a:t>gating threshold, even though if is logically possible for </a:t>
            </a:r>
            <a:r>
              <a:rPr lang="en-US" dirty="0" smtClean="0"/>
              <a:t>the report to have been generated by !</a:t>
            </a:r>
            <a:r>
              <a:rPr lang="en-US" i="1" dirty="0" smtClean="0"/>
              <a:t>ST3.</a:t>
            </a:r>
          </a:p>
          <a:p>
            <a:endParaRPr lang="en-US" b="1" dirty="0" smtClean="0"/>
          </a:p>
        </p:txBody>
      </p:sp>
      <p:sp>
        <p:nvSpPr>
          <p:cNvPr id="2" name="Title 1"/>
          <p:cNvSpPr>
            <a:spLocks noGrp="1"/>
          </p:cNvSpPr>
          <p:nvPr>
            <p:ph type="title"/>
          </p:nvPr>
        </p:nvSpPr>
        <p:spPr/>
        <p:txBody>
          <a:bodyPr>
            <a:normAutofit/>
          </a:bodyPr>
          <a:lstStyle/>
          <a:p>
            <a:r>
              <a:rPr lang="en-US" b="1" dirty="0" smtClean="0"/>
              <a:t>Association Uncertainty</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381000" y="533400"/>
          <a:ext cx="8458200" cy="5908148"/>
        </p:xfrm>
        <a:graphic>
          <a:graphicData uri="http://schemas.openxmlformats.org/drawingml/2006/table">
            <a:tbl>
              <a:tblPr firstRow="1" bandRow="1">
                <a:tableStyleId>{7DF18680-E054-41AD-8BC1-D1AEF772440D}</a:tableStyleId>
              </a:tblPr>
              <a:tblGrid>
                <a:gridCol w="2960370"/>
                <a:gridCol w="5497830"/>
              </a:tblGrid>
              <a:tr h="350300">
                <a:tc gridSpan="2">
                  <a:txBody>
                    <a:bodyPr/>
                    <a:lstStyle/>
                    <a:p>
                      <a:r>
                        <a:rPr lang="en-US" dirty="0" smtClean="0"/>
                        <a:t>Terminology</a:t>
                      </a:r>
                      <a:r>
                        <a:rPr lang="en-US" baseline="0" dirty="0" smtClean="0"/>
                        <a:t> of Logic</a:t>
                      </a:r>
                      <a:endParaRPr lang="en-US" dirty="0"/>
                    </a:p>
                  </a:txBody>
                  <a:tcPr/>
                </a:tc>
                <a:tc hMerge="1">
                  <a:txBody>
                    <a:bodyPr/>
                    <a:lstStyle/>
                    <a:p>
                      <a:endParaRPr lang="en-US" dirty="0"/>
                    </a:p>
                  </a:txBody>
                  <a:tcPr/>
                </a:tc>
              </a:tr>
              <a:tr h="1122880">
                <a:tc>
                  <a:txBody>
                    <a:bodyPr/>
                    <a:lstStyle/>
                    <a:p>
                      <a:r>
                        <a:rPr lang="en-US" i="0" dirty="0" smtClean="0"/>
                        <a:t>Vocabulary</a:t>
                      </a:r>
                      <a:endParaRPr lang="en-US" i="0" dirty="0"/>
                    </a:p>
                  </a:txBody>
                  <a:tcPr/>
                </a:tc>
                <a:tc>
                  <a:txBody>
                    <a:bodyPr/>
                    <a:lstStyle/>
                    <a:p>
                      <a:r>
                        <a:rPr lang="en-US" sz="1800" kern="1200" baseline="0" dirty="0" smtClean="0">
                          <a:solidFill>
                            <a:schemeClr val="dk1"/>
                          </a:solidFill>
                          <a:latin typeface="+mn-lt"/>
                          <a:ea typeface="+mn-ea"/>
                          <a:cs typeface="+mn-cs"/>
                        </a:rPr>
                        <a:t>consists of symbols that can be combined to form expressions to</a:t>
                      </a:r>
                    </a:p>
                    <a:p>
                      <a:r>
                        <a:rPr lang="en-US" sz="1800" kern="1200" baseline="0" dirty="0" smtClean="0">
                          <a:solidFill>
                            <a:schemeClr val="dk1"/>
                          </a:solidFill>
                          <a:latin typeface="+mn-lt"/>
                          <a:ea typeface="+mn-ea"/>
                          <a:cs typeface="+mn-cs"/>
                        </a:rPr>
                        <a:t>represent and reason about entities in a given domain</a:t>
                      </a:r>
                      <a:endParaRPr lang="en-US" dirty="0"/>
                    </a:p>
                  </a:txBody>
                  <a:tcPr/>
                </a:tc>
              </a:tr>
              <a:tr h="350300">
                <a:tc>
                  <a:txBody>
                    <a:bodyPr/>
                    <a:lstStyle/>
                    <a:p>
                      <a:r>
                        <a:rPr lang="en-US" sz="1800" i="0" kern="1200" baseline="0" dirty="0" smtClean="0">
                          <a:solidFill>
                            <a:schemeClr val="dk1"/>
                          </a:solidFill>
                          <a:latin typeface="+mn-lt"/>
                          <a:ea typeface="+mn-ea"/>
                          <a:cs typeface="+mn-cs"/>
                        </a:rPr>
                        <a:t>Logical symbols</a:t>
                      </a:r>
                      <a:endParaRPr lang="en-US" i="0" dirty="0"/>
                    </a:p>
                  </a:txBody>
                  <a:tcPr/>
                </a:tc>
                <a:tc>
                  <a:txBody>
                    <a:bodyPr/>
                    <a:lstStyle/>
                    <a:p>
                      <a:r>
                        <a:rPr lang="en-US" sz="1800" kern="1200" baseline="0" dirty="0" smtClean="0">
                          <a:solidFill>
                            <a:schemeClr val="dk1"/>
                          </a:solidFill>
                          <a:latin typeface="+mn-lt"/>
                          <a:ea typeface="+mn-ea"/>
                          <a:cs typeface="+mn-cs"/>
                        </a:rPr>
                        <a:t>e.g., variables, connectives, punctuation</a:t>
                      </a:r>
                      <a:endParaRPr lang="en-US" dirty="0"/>
                    </a:p>
                  </a:txBody>
                  <a:tcPr/>
                </a:tc>
              </a:tr>
              <a:tr h="863754">
                <a:tc>
                  <a:txBody>
                    <a:bodyPr/>
                    <a:lstStyle/>
                    <a:p>
                      <a:r>
                        <a:rPr lang="en-US" sz="1800" i="0" kern="1200" baseline="0" dirty="0" smtClean="0">
                          <a:solidFill>
                            <a:schemeClr val="dk1"/>
                          </a:solidFill>
                          <a:latin typeface="+mn-lt"/>
                          <a:ea typeface="+mn-ea"/>
                          <a:cs typeface="+mn-cs"/>
                        </a:rPr>
                        <a:t>Non-logical symbols</a:t>
                      </a:r>
                      <a:endParaRPr lang="en-US" i="0" dirty="0"/>
                    </a:p>
                  </a:txBody>
                  <a:tcPr/>
                </a:tc>
                <a:tc>
                  <a:txBody>
                    <a:bodyPr/>
                    <a:lstStyle/>
                    <a:p>
                      <a:r>
                        <a:rPr lang="en-US" sz="1800" kern="1200" baseline="0" dirty="0" smtClean="0">
                          <a:solidFill>
                            <a:schemeClr val="dk1"/>
                          </a:solidFill>
                          <a:latin typeface="+mn-lt"/>
                          <a:ea typeface="+mn-ea"/>
                          <a:cs typeface="+mn-cs"/>
                        </a:rPr>
                        <a:t>(e.g., constant symbols, function symbols, relation</a:t>
                      </a:r>
                    </a:p>
                    <a:p>
                      <a:r>
                        <a:rPr lang="en-US" sz="1800" kern="1200" baseline="0" dirty="0" smtClean="0">
                          <a:solidFill>
                            <a:schemeClr val="dk1"/>
                          </a:solidFill>
                          <a:latin typeface="+mn-lt"/>
                          <a:ea typeface="+mn-ea"/>
                          <a:cs typeface="+mn-cs"/>
                        </a:rPr>
                        <a:t>symbols</a:t>
                      </a:r>
                      <a:endParaRPr lang="en-US" dirty="0"/>
                    </a:p>
                  </a:txBody>
                  <a:tcPr/>
                </a:tc>
              </a:tr>
              <a:tr h="604628">
                <a:tc>
                  <a:txBody>
                    <a:bodyPr/>
                    <a:lstStyle/>
                    <a:p>
                      <a:r>
                        <a:rPr lang="en-US" sz="1800" i="0" kern="1200" baseline="0" dirty="0" smtClean="0">
                          <a:solidFill>
                            <a:schemeClr val="dk1"/>
                          </a:solidFill>
                          <a:latin typeface="+mn-lt"/>
                          <a:ea typeface="+mn-ea"/>
                          <a:cs typeface="+mn-cs"/>
                        </a:rPr>
                        <a:t>Syntax</a:t>
                      </a:r>
                      <a:endParaRPr lang="en-US" i="0" dirty="0"/>
                    </a:p>
                  </a:txBody>
                  <a:tcPr/>
                </a:tc>
                <a:tc>
                  <a:txBody>
                    <a:bodyPr/>
                    <a:lstStyle/>
                    <a:p>
                      <a:r>
                        <a:rPr lang="en-US" sz="1800" kern="1200" baseline="0" dirty="0" smtClean="0">
                          <a:solidFill>
                            <a:schemeClr val="dk1"/>
                          </a:solidFill>
                          <a:latin typeface="+mn-lt"/>
                          <a:ea typeface="+mn-ea"/>
                          <a:cs typeface="+mn-cs"/>
                        </a:rPr>
                        <a:t>consists of rules for combining these symbols to form legal expressions</a:t>
                      </a:r>
                      <a:endParaRPr lang="en-US" dirty="0"/>
                    </a:p>
                  </a:txBody>
                  <a:tcPr/>
                </a:tc>
              </a:tr>
              <a:tr h="604628">
                <a:tc>
                  <a:txBody>
                    <a:bodyPr/>
                    <a:lstStyle/>
                    <a:p>
                      <a:r>
                        <a:rPr lang="en-US" sz="1800" i="0" kern="1200" baseline="0" dirty="0" smtClean="0">
                          <a:solidFill>
                            <a:schemeClr val="dk1"/>
                          </a:solidFill>
                          <a:latin typeface="+mn-lt"/>
                          <a:ea typeface="+mn-ea"/>
                          <a:cs typeface="+mn-cs"/>
                        </a:rPr>
                        <a:t>Semantics</a:t>
                      </a:r>
                      <a:endParaRPr lang="en-US" i="0" dirty="0"/>
                    </a:p>
                  </a:txBody>
                  <a:tcPr/>
                </a:tc>
                <a:tc>
                  <a:txBody>
                    <a:bodyPr/>
                    <a:lstStyle/>
                    <a:p>
                      <a:r>
                        <a:rPr lang="en-US" sz="1800" kern="1200" baseline="0" dirty="0" smtClean="0">
                          <a:solidFill>
                            <a:schemeClr val="dk1"/>
                          </a:solidFill>
                          <a:latin typeface="+mn-lt"/>
                          <a:ea typeface="+mn-ea"/>
                          <a:cs typeface="+mn-cs"/>
                        </a:rPr>
                        <a:t>characterizes the meaning of expressions</a:t>
                      </a:r>
                      <a:endParaRPr lang="en-US" dirty="0"/>
                    </a:p>
                  </a:txBody>
                  <a:tcPr/>
                </a:tc>
              </a:tr>
              <a:tr h="604628">
                <a:tc>
                  <a:txBody>
                    <a:bodyPr/>
                    <a:lstStyle/>
                    <a:p>
                      <a:r>
                        <a:rPr lang="en-US" sz="1800" i="0" kern="1200" baseline="0" dirty="0" smtClean="0">
                          <a:solidFill>
                            <a:schemeClr val="dk1"/>
                          </a:solidFill>
                          <a:latin typeface="+mn-lt"/>
                          <a:ea typeface="+mn-ea"/>
                          <a:cs typeface="+mn-cs"/>
                        </a:rPr>
                        <a:t>Theory of reference</a:t>
                      </a:r>
                      <a:endParaRPr lang="en-US" i="0" dirty="0"/>
                    </a:p>
                  </a:txBody>
                  <a:tcPr/>
                </a:tc>
                <a:tc>
                  <a:txBody>
                    <a:bodyPr/>
                    <a:lstStyle/>
                    <a:p>
                      <a:r>
                        <a:rPr lang="en-US" sz="1800" kern="1200" baseline="0" dirty="0" smtClean="0">
                          <a:solidFill>
                            <a:schemeClr val="dk1"/>
                          </a:solidFill>
                          <a:latin typeface="+mn-lt"/>
                          <a:ea typeface="+mn-ea"/>
                          <a:cs typeface="+mn-cs"/>
                        </a:rPr>
                        <a:t>specifies what the expressions denote in the domain</a:t>
                      </a:r>
                      <a:endParaRPr lang="en-US" dirty="0"/>
                    </a:p>
                  </a:txBody>
                  <a:tcPr/>
                </a:tc>
              </a:tr>
              <a:tr h="1122880">
                <a:tc>
                  <a:txBody>
                    <a:bodyPr/>
                    <a:lstStyle/>
                    <a:p>
                      <a:r>
                        <a:rPr lang="en-US" sz="1800" i="0" kern="1200" baseline="0" dirty="0" smtClean="0">
                          <a:solidFill>
                            <a:schemeClr val="dk1"/>
                          </a:solidFill>
                          <a:latin typeface="+mn-lt"/>
                          <a:ea typeface="+mn-ea"/>
                          <a:cs typeface="+mn-cs"/>
                        </a:rPr>
                        <a:t>Model theory</a:t>
                      </a:r>
                      <a:endParaRPr lang="en-US" i="0" dirty="0"/>
                    </a:p>
                  </a:txBody>
                  <a:tcPr/>
                </a:tc>
                <a:tc>
                  <a:txBody>
                    <a:bodyPr/>
                    <a:lstStyle/>
                    <a:p>
                      <a:r>
                        <a:rPr lang="en-US" sz="1800" kern="1200" baseline="0" dirty="0" smtClean="0">
                          <a:solidFill>
                            <a:schemeClr val="dk1"/>
                          </a:solidFill>
                          <a:latin typeface="+mn-lt"/>
                          <a:ea typeface="+mn-ea"/>
                          <a:cs typeface="+mn-cs"/>
                        </a:rPr>
                        <a:t>specifies domain-independent aspects of meaning that</a:t>
                      </a:r>
                    </a:p>
                    <a:p>
                      <a:r>
                        <a:rPr lang="en-US" sz="1800" kern="1200" baseline="0" dirty="0" smtClean="0">
                          <a:solidFill>
                            <a:schemeClr val="dk1"/>
                          </a:solidFill>
                          <a:latin typeface="+mn-lt"/>
                          <a:ea typeface="+mn-ea"/>
                          <a:cs typeface="+mn-cs"/>
                        </a:rPr>
                        <a:t>are purely logical consequences of collections of expressions</a:t>
                      </a:r>
                      <a:endParaRPr lang="en-US" dirty="0"/>
                    </a:p>
                  </a:txBody>
                  <a:tcPr/>
                </a:tc>
              </a:tr>
            </a:tbl>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US" dirty="0" smtClean="0"/>
              <a:t>	Closely related to association uncertainty is </a:t>
            </a:r>
            <a:r>
              <a:rPr lang="en-US" i="1" dirty="0" smtClean="0"/>
              <a:t>identity uncertainty, or uncertainty about whether two  expressions </a:t>
            </a:r>
            <a:r>
              <a:rPr lang="en-US" dirty="0" smtClean="0"/>
              <a:t>refer to the same entity. Association uncertainty can be regarded as a special case of identity uncertainty – that is, we are unsure about the identity of </a:t>
            </a:r>
            <a:r>
              <a:rPr lang="en-US" i="1" dirty="0" smtClean="0"/>
              <a:t>Subject(!SR4). </a:t>
            </a:r>
            <a:endParaRPr lang="en-US" dirty="0" smtClean="0"/>
          </a:p>
          <a:p>
            <a:endParaRPr lang="en-US" dirty="0"/>
          </a:p>
        </p:txBody>
      </p:sp>
      <p:sp>
        <p:nvSpPr>
          <p:cNvPr id="2" name="Title 1"/>
          <p:cNvSpPr>
            <a:spLocks noGrp="1"/>
          </p:cNvSpPr>
          <p:nvPr>
            <p:ph type="title"/>
          </p:nvPr>
        </p:nvSpPr>
        <p:spPr/>
        <p:txBody>
          <a:bodyPr>
            <a:normAutofit/>
          </a:bodyPr>
          <a:lstStyle/>
          <a:p>
            <a:r>
              <a:rPr lang="en-US" b="1" dirty="0" smtClean="0"/>
              <a:t>Identity Uncertainty</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buNone/>
            </a:pPr>
            <a:r>
              <a:rPr lang="en-US" b="1" dirty="0" smtClean="0"/>
              <a:t>	MEBN inference </a:t>
            </a:r>
            <a:r>
              <a:rPr lang="en-US" dirty="0" smtClean="0"/>
              <a:t>responds to queries for the degree of belief in </a:t>
            </a:r>
            <a:r>
              <a:rPr lang="en-US" b="1" dirty="0" smtClean="0"/>
              <a:t>target RVs </a:t>
            </a:r>
            <a:r>
              <a:rPr lang="en-US" dirty="0" smtClean="0"/>
              <a:t>given </a:t>
            </a:r>
            <a:r>
              <a:rPr lang="en-US" b="1" dirty="0" smtClean="0"/>
              <a:t>evidence RVs</a:t>
            </a:r>
            <a:r>
              <a:rPr lang="en-US" dirty="0" smtClean="0"/>
              <a:t>.</a:t>
            </a:r>
          </a:p>
          <a:p>
            <a:endParaRPr lang="en-US" dirty="0" smtClean="0"/>
          </a:p>
          <a:p>
            <a:pPr>
              <a:buNone/>
            </a:pPr>
            <a:r>
              <a:rPr lang="en-US" b="1" dirty="0" smtClean="0"/>
              <a:t>	Situation Specific Bayesian Network (SSBN)</a:t>
            </a:r>
          </a:p>
          <a:p>
            <a:pPr>
              <a:buNone/>
            </a:pPr>
            <a:r>
              <a:rPr lang="en-US" dirty="0" smtClean="0"/>
              <a:t>	This is an ordinary Bayesian network constructed by   combining instances of the </a:t>
            </a:r>
            <a:r>
              <a:rPr lang="en-US" dirty="0" err="1" smtClean="0"/>
              <a:t>MFrags</a:t>
            </a:r>
            <a:r>
              <a:rPr lang="en-US" dirty="0" smtClean="0"/>
              <a:t> in the generative  </a:t>
            </a:r>
            <a:r>
              <a:rPr lang="en-US" dirty="0" err="1" smtClean="0"/>
              <a:t>Mtheory</a:t>
            </a:r>
            <a:r>
              <a:rPr lang="en-US" dirty="0" smtClean="0"/>
              <a:t>. An standard Bayesian network inference algorithm is applied to the SSBN to answer the query.</a:t>
            </a:r>
          </a:p>
          <a:p>
            <a:pPr>
              <a:buNone/>
            </a:pPr>
            <a:endParaRPr lang="en-US" dirty="0" smtClean="0"/>
          </a:p>
          <a:p>
            <a:pPr>
              <a:buNone/>
            </a:pPr>
            <a:r>
              <a:rPr lang="en-US" dirty="0" smtClean="0"/>
              <a:t>	The answer to the query is obtained by inspecting the posterior probabilities of the target nodes.</a:t>
            </a:r>
            <a:endParaRPr lang="en-US" dirty="0"/>
          </a:p>
        </p:txBody>
      </p:sp>
      <p:sp>
        <p:nvSpPr>
          <p:cNvPr id="2" name="Title 1"/>
          <p:cNvSpPr>
            <a:spLocks noGrp="1"/>
          </p:cNvSpPr>
          <p:nvPr>
            <p:ph type="title"/>
          </p:nvPr>
        </p:nvSpPr>
        <p:spPr/>
        <p:txBody>
          <a:bodyPr/>
          <a:lstStyle/>
          <a:p>
            <a:r>
              <a:rPr lang="en-US" dirty="0" smtClean="0"/>
              <a:t>SSBN &amp;MEBN Inference</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a:buNone/>
            </a:pPr>
            <a:r>
              <a:rPr lang="en-US" b="1" dirty="0" smtClean="0"/>
              <a:t>Finding:</a:t>
            </a:r>
          </a:p>
          <a:p>
            <a:pPr>
              <a:buNone/>
            </a:pPr>
            <a:r>
              <a:rPr lang="en-US" dirty="0" smtClean="0"/>
              <a:t>	In our example, the finding </a:t>
            </a:r>
            <a:r>
              <a:rPr lang="en-US" dirty="0" err="1" smtClean="0"/>
              <a:t>MFrags</a:t>
            </a:r>
            <a:r>
              <a:rPr lang="en-US" dirty="0" smtClean="0"/>
              <a:t> will convey  information that we have five starships (!</a:t>
            </a:r>
            <a:r>
              <a:rPr lang="en-US" i="1" dirty="0" smtClean="0"/>
              <a:t>ST0 through </a:t>
            </a:r>
            <a:r>
              <a:rPr lang="en-US" dirty="0" smtClean="0"/>
              <a:t>!</a:t>
            </a:r>
            <a:r>
              <a:rPr lang="en-US" i="1" dirty="0" smtClean="0"/>
              <a:t>ST4) and that the first is our own starship. For the </a:t>
            </a:r>
            <a:r>
              <a:rPr lang="en-US" dirty="0" smtClean="0"/>
              <a:t>sake of illustration, let’s assume that our Finding set also includes data regarding the nature of the space zone we are in (!</a:t>
            </a:r>
            <a:r>
              <a:rPr lang="en-US" i="1" dirty="0" smtClean="0"/>
              <a:t>Z0), its magnetic disturbance for the </a:t>
            </a:r>
            <a:r>
              <a:rPr lang="en-US" dirty="0" smtClean="0"/>
              <a:t>first time step (!</a:t>
            </a:r>
            <a:r>
              <a:rPr lang="en-US" i="1" dirty="0" smtClean="0"/>
              <a:t>T0), and sensor reports for starships </a:t>
            </a:r>
            <a:r>
              <a:rPr lang="en-US" dirty="0" smtClean="0"/>
              <a:t>!</a:t>
            </a:r>
            <a:r>
              <a:rPr lang="en-US" i="1" dirty="0" smtClean="0"/>
              <a:t>SR1 to !SR4 for the first two time steps.</a:t>
            </a:r>
          </a:p>
          <a:p>
            <a:pPr>
              <a:buNone/>
            </a:pPr>
            <a:r>
              <a:rPr lang="en-US" b="1" i="1" dirty="0" smtClean="0"/>
              <a:t>Targets:</a:t>
            </a:r>
          </a:p>
          <a:p>
            <a:pPr>
              <a:buNone/>
            </a:pPr>
            <a:r>
              <a:rPr lang="en-US" dirty="0" smtClean="0"/>
              <a:t>	We assume that the Target set for our illustrative query  includes an assessment of the level of danger experienced by the </a:t>
            </a:r>
            <a:r>
              <a:rPr lang="en-US" i="1" dirty="0" smtClean="0"/>
              <a:t>Enterprise and the best decision to </a:t>
            </a:r>
            <a:r>
              <a:rPr lang="en-US" dirty="0" smtClean="0"/>
              <a:t>take given this level of danger.</a:t>
            </a:r>
            <a:endParaRPr lang="en-US" dirty="0"/>
          </a:p>
        </p:txBody>
      </p:sp>
      <p:sp>
        <p:nvSpPr>
          <p:cNvPr id="2" name="Title 1"/>
          <p:cNvSpPr>
            <a:spLocks noGrp="1"/>
          </p:cNvSpPr>
          <p:nvPr>
            <p:ph type="title"/>
          </p:nvPr>
        </p:nvSpPr>
        <p:spPr/>
        <p:txBody>
          <a:bodyPr/>
          <a:lstStyle/>
          <a:p>
            <a:r>
              <a:rPr lang="en-US" dirty="0" smtClean="0"/>
              <a:t>Example - MEBN Query</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074"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55000" lnSpcReduction="20000"/>
          </a:bodyPr>
          <a:lstStyle/>
          <a:p>
            <a:pPr marL="514350" indent="-514350">
              <a:buFont typeface="+mj-lt"/>
              <a:buAutoNum type="arabicPeriod"/>
            </a:pPr>
            <a:r>
              <a:rPr lang="en-US" b="1" i="1" dirty="0" smtClean="0"/>
              <a:t>Initialization</a:t>
            </a:r>
            <a:r>
              <a:rPr lang="en-US" i="1" dirty="0" smtClean="0"/>
              <a:t>: Set the query set Q to the union of the target nodes and the finding  </a:t>
            </a:r>
            <a:r>
              <a:rPr lang="en-US" dirty="0" smtClean="0"/>
              <a:t>nodes. Initialize the </a:t>
            </a:r>
            <a:r>
              <a:rPr lang="en-US" i="1" dirty="0" smtClean="0"/>
              <a:t>RV instances R0 = Q. Set the maximum number of states per </a:t>
            </a:r>
            <a:r>
              <a:rPr lang="en-US" dirty="0" smtClean="0"/>
              <a:t>random variable </a:t>
            </a:r>
            <a:r>
              <a:rPr lang="en-US" i="1" dirty="0" smtClean="0"/>
              <a:t>N0 equal to a finite integer. Set </a:t>
            </a:r>
            <a:r>
              <a:rPr lang="en-US" i="1" dirty="0" err="1" smtClean="0"/>
              <a:t>i</a:t>
            </a:r>
            <a:r>
              <a:rPr lang="en-US" i="1" dirty="0" smtClean="0"/>
              <a:t> = 0.</a:t>
            </a:r>
          </a:p>
          <a:p>
            <a:pPr marL="514350" indent="-514350">
              <a:buFont typeface="+mj-lt"/>
              <a:buAutoNum type="arabicPeriod"/>
            </a:pPr>
            <a:endParaRPr lang="en-US" i="1" dirty="0" smtClean="0"/>
          </a:p>
          <a:p>
            <a:pPr marL="514350" indent="-514350">
              <a:buFont typeface="+mj-lt"/>
              <a:buAutoNum type="arabicPeriod"/>
            </a:pPr>
            <a:r>
              <a:rPr lang="en-US" b="1" i="1" dirty="0" smtClean="0"/>
              <a:t>SSBN Structure Construction. </a:t>
            </a:r>
            <a:r>
              <a:rPr lang="en-US" i="1" dirty="0" smtClean="0"/>
              <a:t>Set the current SSBN Bi to contain the nodes in </a:t>
            </a:r>
            <a:r>
              <a:rPr lang="en-US" i="1" dirty="0" err="1" smtClean="0"/>
              <a:t>Ri</a:t>
            </a:r>
            <a:r>
              <a:rPr lang="en-US" i="1" dirty="0" smtClean="0"/>
              <a:t> and </a:t>
            </a:r>
            <a:r>
              <a:rPr lang="en-US" dirty="0" smtClean="0"/>
              <a:t>all arcs corresponding to influencing configurations. Remove from B</a:t>
            </a:r>
            <a:r>
              <a:rPr lang="en-US" i="1" dirty="0" smtClean="0"/>
              <a:t>i any barren </a:t>
            </a:r>
            <a:r>
              <a:rPr lang="en-US" dirty="0" smtClean="0"/>
              <a:t>nodes, nodes </a:t>
            </a:r>
            <a:r>
              <a:rPr lang="en-US" i="1" dirty="0" smtClean="0"/>
              <a:t>d-separated from target nodes by finding nodes, and nuisance nodes for </a:t>
            </a:r>
            <a:r>
              <a:rPr lang="en-US" dirty="0" smtClean="0"/>
              <a:t>which marginal distributions do not need to be updated.</a:t>
            </a:r>
          </a:p>
          <a:p>
            <a:pPr marL="514350" indent="-514350">
              <a:buFont typeface="+mj-lt"/>
              <a:buAutoNum type="arabicPeriod"/>
            </a:pPr>
            <a:endParaRPr lang="en-US" dirty="0" smtClean="0"/>
          </a:p>
          <a:p>
            <a:pPr marL="514350" indent="-514350">
              <a:buFont typeface="+mj-lt"/>
              <a:buAutoNum type="arabicPeriod"/>
            </a:pPr>
            <a:r>
              <a:rPr lang="en-US" b="1" i="1" dirty="0" smtClean="0"/>
              <a:t>Local Distribution Construction</a:t>
            </a:r>
            <a:r>
              <a:rPr lang="en-US" i="1" dirty="0" smtClean="0"/>
              <a:t>. Set the local distributions in Bi, modifying the local </a:t>
            </a:r>
            <a:r>
              <a:rPr lang="en-US" dirty="0" smtClean="0"/>
              <a:t>distributions to restrict random variables to no more than </a:t>
            </a:r>
            <a:r>
              <a:rPr lang="en-US" i="1" dirty="0" smtClean="0"/>
              <a:t>Ni possible values and, to </a:t>
            </a:r>
            <a:r>
              <a:rPr lang="en-US" dirty="0" smtClean="0"/>
              <a:t>approximate the effect of random variables that have not been enumerated, and compute for no more than </a:t>
            </a:r>
            <a:r>
              <a:rPr lang="en-US" i="1" dirty="0" err="1" smtClean="0"/>
              <a:t>Ki</a:t>
            </a:r>
            <a:r>
              <a:rPr lang="en-US" i="1" dirty="0" smtClean="0"/>
              <a:t> steps.</a:t>
            </a:r>
          </a:p>
          <a:p>
            <a:pPr marL="514350" indent="-514350">
              <a:buFont typeface="+mj-lt"/>
              <a:buAutoNum type="arabicPeriod"/>
            </a:pPr>
            <a:endParaRPr lang="en-US" i="1" dirty="0" smtClean="0"/>
          </a:p>
          <a:p>
            <a:pPr marL="514350" indent="-514350">
              <a:buFont typeface="+mj-lt"/>
              <a:buAutoNum type="arabicPeriod"/>
            </a:pPr>
            <a:r>
              <a:rPr lang="en-US" b="1" i="1" dirty="0" smtClean="0"/>
              <a:t>Inference. </a:t>
            </a:r>
            <a:r>
              <a:rPr lang="en-US" i="1" dirty="0" smtClean="0"/>
              <a:t>Apply standard Bayesian network inference to compute conditional </a:t>
            </a:r>
            <a:r>
              <a:rPr lang="en-US" dirty="0" smtClean="0"/>
              <a:t>distributions for the target random variables given the finding random variables. If  findings have probability zero, report that the findings are inconsistent.</a:t>
            </a:r>
          </a:p>
          <a:p>
            <a:pPr marL="514350" indent="-514350">
              <a:buFont typeface="+mj-lt"/>
              <a:buAutoNum type="arabicPeriod"/>
            </a:pPr>
            <a:endParaRPr lang="en-US" dirty="0" smtClean="0"/>
          </a:p>
          <a:p>
            <a:pPr marL="514350" indent="-514350">
              <a:buFont typeface="+mj-lt"/>
              <a:buAutoNum type="arabicPeriod"/>
            </a:pPr>
            <a:r>
              <a:rPr lang="en-US" b="1" i="1" dirty="0" smtClean="0"/>
              <a:t>Instance Enumeration and Approximation Parameter Updating</a:t>
            </a:r>
            <a:r>
              <a:rPr lang="en-US" i="1" dirty="0" smtClean="0"/>
              <a:t>. If a stopping criterion </a:t>
            </a:r>
            <a:r>
              <a:rPr lang="en-US" dirty="0" smtClean="0"/>
              <a:t>is met, output B</a:t>
            </a:r>
            <a:r>
              <a:rPr lang="en-US" i="1" dirty="0" smtClean="0"/>
              <a:t>i. Else add to </a:t>
            </a:r>
            <a:r>
              <a:rPr lang="en-US" i="1" dirty="0" err="1" smtClean="0"/>
              <a:t>Ri</a:t>
            </a:r>
            <a:r>
              <a:rPr lang="en-US" i="1" dirty="0" smtClean="0"/>
              <a:t> additional parents of random variables for which </a:t>
            </a:r>
            <a:r>
              <a:rPr lang="en-US" dirty="0" smtClean="0"/>
              <a:t>adding additional parents might change the distribution, increase </a:t>
            </a:r>
            <a:r>
              <a:rPr lang="en-US" i="1" dirty="0" smtClean="0"/>
              <a:t>Ni and </a:t>
            </a:r>
            <a:r>
              <a:rPr lang="en-US" i="1" dirty="0" err="1" smtClean="0"/>
              <a:t>Ki</a:t>
            </a:r>
            <a:r>
              <a:rPr lang="en-US" i="1" dirty="0" smtClean="0"/>
              <a:t> and return </a:t>
            </a:r>
            <a:r>
              <a:rPr lang="en-US" dirty="0" smtClean="0"/>
              <a:t>to Step 2.</a:t>
            </a:r>
            <a:endParaRPr lang="en-US" dirty="0"/>
          </a:p>
        </p:txBody>
      </p:sp>
      <p:sp>
        <p:nvSpPr>
          <p:cNvPr id="2" name="Title 1"/>
          <p:cNvSpPr>
            <a:spLocks noGrp="1"/>
          </p:cNvSpPr>
          <p:nvPr>
            <p:ph type="title"/>
          </p:nvPr>
        </p:nvSpPr>
        <p:spPr/>
        <p:txBody>
          <a:bodyPr/>
          <a:lstStyle/>
          <a:p>
            <a:r>
              <a:rPr lang="en-US" dirty="0" smtClean="0"/>
              <a:t>SSBN Construction Algorithm</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dirty="0" smtClean="0"/>
              <a:t>In some cases the SSBN can be infinite, but under conditions given in Definition 2 above, the algorithm produces a sequence of approximate SSBNs for which the posterior distribution of the target nodes converges to their posterior distribution given the findings. Mahoney and </a:t>
            </a:r>
            <a:r>
              <a:rPr lang="en-US" dirty="0" err="1" smtClean="0"/>
              <a:t>Laskey</a:t>
            </a:r>
            <a:r>
              <a:rPr lang="en-US" dirty="0" smtClean="0"/>
              <a:t> (1998) define a SSBN as a minimal Bayesian network sufficient to compute the response to a query. A SSBN may contain any number of instances of each </a:t>
            </a:r>
            <a:r>
              <a:rPr lang="en-US" dirty="0" err="1" smtClean="0"/>
              <a:t>MFrag</a:t>
            </a:r>
            <a:r>
              <a:rPr lang="en-US" dirty="0" smtClean="0"/>
              <a:t>, depending on the number of entities and their interrelationships.</a:t>
            </a:r>
            <a:endParaRPr lang="en-US" dirty="0"/>
          </a:p>
        </p:txBody>
      </p:sp>
      <p:sp>
        <p:nvSpPr>
          <p:cNvPr id="2" name="Title 1"/>
          <p:cNvSpPr>
            <a:spLocks noGrp="1"/>
          </p:cNvSpPr>
          <p:nvPr>
            <p:ph type="title"/>
          </p:nvPr>
        </p:nvSpPr>
        <p:spPr/>
        <p:txBody>
          <a:bodyPr/>
          <a:lstStyle/>
          <a:p>
            <a:r>
              <a:rPr lang="en-US" dirty="0" smtClean="0"/>
              <a:t>SSBN</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325112"/>
          </a:xfrm>
        </p:spPr>
        <p:txBody>
          <a:bodyPr>
            <a:normAutofit fontScale="77500" lnSpcReduction="20000"/>
          </a:bodyPr>
          <a:lstStyle/>
          <a:p>
            <a:pPr>
              <a:buNone/>
            </a:pPr>
            <a:r>
              <a:rPr lang="en-US" dirty="0" smtClean="0"/>
              <a:t>	As a full integration of first-order logic and probability, MEBN provides: </a:t>
            </a:r>
            <a:endParaRPr lang="en-US" dirty="0" smtClean="0"/>
          </a:p>
          <a:p>
            <a:pPr>
              <a:buNone/>
            </a:pPr>
            <a:endParaRPr lang="en-US" dirty="0" smtClean="0"/>
          </a:p>
          <a:p>
            <a:pPr lvl="1"/>
            <a:r>
              <a:rPr lang="en-US" dirty="0" smtClean="0"/>
              <a:t>a means of expressing a globally consistent joint distribution over models of any consistent, finitely </a:t>
            </a:r>
            <a:r>
              <a:rPr lang="en-US" dirty="0" err="1" smtClean="0"/>
              <a:t>axiomatizable</a:t>
            </a:r>
            <a:r>
              <a:rPr lang="en-US" dirty="0" smtClean="0"/>
              <a:t> FOL theory; </a:t>
            </a:r>
            <a:endParaRPr lang="en-US" dirty="0" smtClean="0"/>
          </a:p>
          <a:p>
            <a:pPr lvl="1"/>
            <a:endParaRPr lang="en-US" dirty="0" smtClean="0"/>
          </a:p>
          <a:p>
            <a:pPr lvl="1"/>
            <a:r>
              <a:rPr lang="en-US" dirty="0" smtClean="0"/>
              <a:t>a proof theory capable of identifying inconsistent theories in finitely many steps and converging to correct responses to probabilistic  queries; and </a:t>
            </a:r>
            <a:endParaRPr lang="en-US" dirty="0" smtClean="0"/>
          </a:p>
          <a:p>
            <a:pPr lvl="1"/>
            <a:endParaRPr lang="en-US" dirty="0" smtClean="0"/>
          </a:p>
          <a:p>
            <a:pPr lvl="1"/>
            <a:r>
              <a:rPr lang="en-US" dirty="0" smtClean="0"/>
              <a:t>a built in mechanism for adding sequences of new axioms and refining theories in the light of observations. </a:t>
            </a:r>
          </a:p>
          <a:p>
            <a:pPr lvl="1">
              <a:buNone/>
            </a:pPr>
            <a:endParaRPr lang="en-US" dirty="0" smtClean="0"/>
          </a:p>
          <a:p>
            <a:pPr>
              <a:buNone/>
            </a:pPr>
            <a:r>
              <a:rPr lang="en-US" dirty="0" smtClean="0"/>
              <a:t>	Thus, even the most complex situations can be represented in MEBN, provided they can represented in FOL.</a:t>
            </a:r>
            <a:endParaRPr lang="en-US" dirty="0"/>
          </a:p>
        </p:txBody>
      </p:sp>
      <p:sp>
        <p:nvSpPr>
          <p:cNvPr id="2" name="Title 1"/>
          <p:cNvSpPr>
            <a:spLocks noGrp="1"/>
          </p:cNvSpPr>
          <p:nvPr>
            <p:ph type="title"/>
          </p:nvPr>
        </p:nvSpPr>
        <p:spPr>
          <a:xfrm>
            <a:off x="533400" y="609600"/>
            <a:ext cx="8229600" cy="1066800"/>
          </a:xfrm>
        </p:spPr>
        <p:txBody>
          <a:bodyPr/>
          <a:lstStyle/>
          <a:p>
            <a:r>
              <a:rPr lang="en-US" dirty="0" smtClean="0"/>
              <a:t>MEBN</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381000" y="533400"/>
          <a:ext cx="8458200" cy="2362200"/>
        </p:xfrm>
        <a:graphic>
          <a:graphicData uri="http://schemas.openxmlformats.org/drawingml/2006/table">
            <a:tbl>
              <a:tblPr firstRow="1" bandRow="1">
                <a:tableStyleId>{7DF18680-E054-41AD-8BC1-D1AEF772440D}</a:tableStyleId>
              </a:tblPr>
              <a:tblGrid>
                <a:gridCol w="2960370"/>
                <a:gridCol w="5497830"/>
              </a:tblGrid>
              <a:tr h="350300">
                <a:tc gridSpan="2">
                  <a:txBody>
                    <a:bodyPr/>
                    <a:lstStyle/>
                    <a:p>
                      <a:r>
                        <a:rPr lang="en-US" dirty="0" smtClean="0"/>
                        <a:t>Terminology</a:t>
                      </a:r>
                      <a:r>
                        <a:rPr lang="en-US" baseline="0" dirty="0" smtClean="0"/>
                        <a:t> of Logic</a:t>
                      </a:r>
                      <a:endParaRPr lang="en-US" dirty="0"/>
                    </a:p>
                  </a:txBody>
                  <a:tcPr/>
                </a:tc>
                <a:tc hMerge="1">
                  <a:txBody>
                    <a:bodyPr/>
                    <a:lstStyle/>
                    <a:p>
                      <a:endParaRPr lang="en-US" dirty="0"/>
                    </a:p>
                  </a:txBody>
                  <a:tcPr/>
                </a:tc>
              </a:tr>
              <a:tr h="624840">
                <a:tc>
                  <a:txBody>
                    <a:bodyPr/>
                    <a:lstStyle/>
                    <a:p>
                      <a:r>
                        <a:rPr lang="en-US" i="0" dirty="0" smtClean="0"/>
                        <a:t>Sentence</a:t>
                      </a:r>
                      <a:endParaRPr lang="en-US" i="0" dirty="0"/>
                    </a:p>
                  </a:txBody>
                  <a:tcPr/>
                </a:tc>
                <a:tc>
                  <a:txBody>
                    <a:bodyPr/>
                    <a:lstStyle/>
                    <a:p>
                      <a:r>
                        <a:rPr lang="en-US" dirty="0" smtClean="0"/>
                        <a:t>Legal Expressions that make assertions about</a:t>
                      </a:r>
                      <a:r>
                        <a:rPr lang="en-US" baseline="0" dirty="0" smtClean="0"/>
                        <a:t> particular domain</a:t>
                      </a:r>
                      <a:endParaRPr lang="en-US" dirty="0"/>
                    </a:p>
                  </a:txBody>
                  <a:tcPr/>
                </a:tc>
              </a:tr>
              <a:tr h="441960">
                <a:tc>
                  <a:txBody>
                    <a:bodyPr/>
                    <a:lstStyle/>
                    <a:p>
                      <a:r>
                        <a:rPr lang="en-US" i="0" dirty="0" smtClean="0"/>
                        <a:t>Theory</a:t>
                      </a:r>
                      <a:endParaRPr lang="en-US" i="0" dirty="0"/>
                    </a:p>
                  </a:txBody>
                  <a:tcPr/>
                </a:tc>
                <a:tc>
                  <a:txBody>
                    <a:bodyPr/>
                    <a:lstStyle/>
                    <a:p>
                      <a:r>
                        <a:rPr lang="en-US" dirty="0" smtClean="0"/>
                        <a:t>Collection of</a:t>
                      </a:r>
                      <a:r>
                        <a:rPr lang="en-US" baseline="0" dirty="0" smtClean="0"/>
                        <a:t> sentences in a given language</a:t>
                      </a:r>
                      <a:endParaRPr lang="en-US" dirty="0"/>
                    </a:p>
                  </a:txBody>
                  <a:tcPr/>
                </a:tc>
              </a:tr>
              <a:tr h="350300">
                <a:tc>
                  <a:txBody>
                    <a:bodyPr/>
                    <a:lstStyle/>
                    <a:p>
                      <a:r>
                        <a:rPr lang="en-US" i="0" baseline="0" dirty="0" smtClean="0"/>
                        <a:t>Axiom</a:t>
                      </a:r>
                      <a:endParaRPr lang="en-US" i="0" dirty="0"/>
                    </a:p>
                  </a:txBody>
                  <a:tcPr/>
                </a:tc>
                <a:tc>
                  <a:txBody>
                    <a:bodyPr/>
                    <a:lstStyle/>
                    <a:p>
                      <a:r>
                        <a:rPr lang="en-US" dirty="0" smtClean="0"/>
                        <a:t>A proposition that is</a:t>
                      </a:r>
                      <a:r>
                        <a:rPr lang="en-US" baseline="0" dirty="0" smtClean="0"/>
                        <a:t> taken to be true for granted and are used as starting point for inferring other truths</a:t>
                      </a:r>
                      <a:endParaRPr lang="en-US" dirty="0"/>
                    </a:p>
                  </a:txBody>
                  <a:tcPr/>
                </a:tc>
              </a:tr>
            </a:tbl>
          </a:graphicData>
        </a:graphic>
      </p:graphicFrame>
      <p:sp>
        <p:nvSpPr>
          <p:cNvPr id="6" name="Content Placeholder 2"/>
          <p:cNvSpPr>
            <a:spLocks noGrp="1"/>
          </p:cNvSpPr>
          <p:nvPr>
            <p:ph idx="1"/>
          </p:nvPr>
        </p:nvSpPr>
        <p:spPr>
          <a:xfrm>
            <a:off x="457200" y="2895600"/>
            <a:ext cx="8229600" cy="3230563"/>
          </a:xfrm>
        </p:spPr>
        <p:txBody>
          <a:bodyPr>
            <a:normAutofit/>
          </a:bodyPr>
          <a:lstStyle/>
          <a:p>
            <a:r>
              <a:rPr lang="en-US" dirty="0"/>
              <a:t>In a computational theory, expressions are encoded as data structures on a </a:t>
            </a:r>
            <a:r>
              <a:rPr lang="en-US" dirty="0" smtClean="0"/>
              <a:t>computer and </a:t>
            </a:r>
            <a:r>
              <a:rPr lang="en-US" dirty="0"/>
              <a:t>the proof rules are implemented as computer </a:t>
            </a:r>
            <a:r>
              <a:rPr lang="en-US" dirty="0" smtClean="0"/>
              <a:t>programs</a:t>
            </a:r>
          </a:p>
          <a:p>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5257800"/>
          </a:xfrm>
        </p:spPr>
        <p:txBody>
          <a:bodyPr>
            <a:normAutofit fontScale="85000" lnSpcReduction="20000"/>
          </a:bodyPr>
          <a:lstStyle/>
          <a:p>
            <a:r>
              <a:rPr lang="en-US" dirty="0"/>
              <a:t>First-order logic is primary among logical systems from both a theoretical and a </a:t>
            </a:r>
            <a:r>
              <a:rPr lang="en-US" dirty="0" smtClean="0"/>
              <a:t>practical standpoint</a:t>
            </a:r>
            <a:r>
              <a:rPr lang="en-US" dirty="0"/>
              <a:t>. It has been proposed as a unifying logical foundation for defining extended </a:t>
            </a:r>
            <a:r>
              <a:rPr lang="en-US" dirty="0" smtClean="0"/>
              <a:t>logics and </a:t>
            </a:r>
            <a:r>
              <a:rPr lang="en-US" dirty="0"/>
              <a:t>interchanging knowledge among applications written in different </a:t>
            </a:r>
            <a:r>
              <a:rPr lang="en-US" dirty="0" smtClean="0"/>
              <a:t>languages</a:t>
            </a:r>
          </a:p>
          <a:p>
            <a:pPr>
              <a:buNone/>
            </a:pPr>
            <a:endParaRPr lang="en-US" dirty="0" smtClean="0"/>
          </a:p>
          <a:p>
            <a:r>
              <a:rPr lang="en-US" dirty="0"/>
              <a:t>However, </a:t>
            </a:r>
            <a:r>
              <a:rPr lang="en-US" dirty="0" smtClean="0"/>
              <a:t>its applicability </a:t>
            </a:r>
            <a:r>
              <a:rPr lang="en-US" dirty="0"/>
              <a:t>has been limited by the lack of a coherent semantics for plausible </a:t>
            </a:r>
            <a:r>
              <a:rPr lang="en-US" dirty="0" smtClean="0"/>
              <a:t>reasoning</a:t>
            </a:r>
          </a:p>
          <a:p>
            <a:pPr>
              <a:buNone/>
            </a:pPr>
            <a:endParaRPr lang="en-US" dirty="0" smtClean="0"/>
          </a:p>
          <a:p>
            <a:r>
              <a:rPr lang="en-US" dirty="0" smtClean="0"/>
              <a:t>A theory </a:t>
            </a:r>
            <a:r>
              <a:rPr lang="en-US" dirty="0"/>
              <a:t>in first-order logic assigns definite truth-values only to sentences that have the same </a:t>
            </a:r>
            <a:r>
              <a:rPr lang="en-US" dirty="0" smtClean="0"/>
              <a:t>truth value (</a:t>
            </a:r>
            <a:r>
              <a:rPr lang="en-US" dirty="0"/>
              <a:t>either true or false) in all interpretations of the </a:t>
            </a:r>
            <a:r>
              <a:rPr lang="en-US" dirty="0" smtClean="0"/>
              <a:t>theory</a:t>
            </a:r>
          </a:p>
          <a:p>
            <a:endParaRPr lang="en-US" dirty="0" smtClean="0"/>
          </a:p>
          <a:p>
            <a:r>
              <a:rPr lang="en-US" dirty="0"/>
              <a:t>The most that can be said about </a:t>
            </a:r>
            <a:r>
              <a:rPr lang="en-US" dirty="0" smtClean="0"/>
              <a:t>any other </a:t>
            </a:r>
            <a:r>
              <a:rPr lang="en-US" dirty="0"/>
              <a:t>sentence is that its truth-value is indeterminate</a:t>
            </a:r>
            <a:endParaRPr lang="en-US" dirty="0" smtClean="0"/>
          </a:p>
          <a:p>
            <a:endParaRPr lang="en-US" dirty="0"/>
          </a:p>
        </p:txBody>
      </p:sp>
      <p:sp>
        <p:nvSpPr>
          <p:cNvPr id="2" name="Title 1"/>
          <p:cNvSpPr>
            <a:spLocks noGrp="1"/>
          </p:cNvSpPr>
          <p:nvPr>
            <p:ph type="title"/>
          </p:nvPr>
        </p:nvSpPr>
        <p:spPr/>
        <p:txBody>
          <a:bodyPr/>
          <a:lstStyle/>
          <a:p>
            <a:r>
              <a:rPr lang="en-US" dirty="0" smtClean="0"/>
              <a:t>First-Order Logic</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381000" y="533400"/>
          <a:ext cx="8458200" cy="5374794"/>
        </p:xfrm>
        <a:graphic>
          <a:graphicData uri="http://schemas.openxmlformats.org/drawingml/2006/table">
            <a:tbl>
              <a:tblPr firstRow="1" bandRow="1">
                <a:tableStyleId>{7DF18680-E054-41AD-8BC1-D1AEF772440D}</a:tableStyleId>
              </a:tblPr>
              <a:tblGrid>
                <a:gridCol w="2960370"/>
                <a:gridCol w="5497830"/>
              </a:tblGrid>
              <a:tr h="350300">
                <a:tc gridSpan="2">
                  <a:txBody>
                    <a:bodyPr/>
                    <a:lstStyle/>
                    <a:p>
                      <a:r>
                        <a:rPr lang="en-US" sz="2000" i="0" baseline="0" dirty="0" smtClean="0"/>
                        <a:t>Syntax of First-Order Logic</a:t>
                      </a:r>
                      <a:endParaRPr lang="en-US" sz="2000" i="0" dirty="0"/>
                    </a:p>
                  </a:txBody>
                  <a:tcPr/>
                </a:tc>
                <a:tc hMerge="1">
                  <a:txBody>
                    <a:bodyPr/>
                    <a:lstStyle/>
                    <a:p>
                      <a:endParaRPr lang="en-US" dirty="0"/>
                    </a:p>
                  </a:txBody>
                  <a:tcPr/>
                </a:tc>
              </a:tr>
              <a:tr h="350300">
                <a:tc>
                  <a:txBody>
                    <a:bodyPr/>
                    <a:lstStyle/>
                    <a:p>
                      <a:r>
                        <a:rPr lang="en-US" sz="1800" i="0" kern="1200" baseline="0" dirty="0" smtClean="0">
                          <a:solidFill>
                            <a:schemeClr val="dk1"/>
                          </a:solidFill>
                          <a:latin typeface="+mn-lt"/>
                          <a:ea typeface="+mn-ea"/>
                          <a:cs typeface="+mn-cs"/>
                        </a:rPr>
                        <a:t>Logical symbols</a:t>
                      </a:r>
                      <a:endParaRPr lang="en-US" i="0" dirty="0"/>
                    </a:p>
                  </a:txBody>
                  <a:tcPr/>
                </a:tc>
                <a:tc>
                  <a:txBody>
                    <a:bodyPr/>
                    <a:lstStyle/>
                    <a:p>
                      <a:r>
                        <a:rPr lang="en-US" i="0" dirty="0" smtClean="0"/>
                        <a:t>Logical</a:t>
                      </a:r>
                      <a:r>
                        <a:rPr lang="en-US" i="0" baseline="0" dirty="0" smtClean="0"/>
                        <a:t> Connectives  (</a:t>
                      </a:r>
                      <a:r>
                        <a:rPr lang="en-US" sz="1800" i="0" kern="1200" baseline="0" dirty="0" smtClean="0">
                          <a:solidFill>
                            <a:schemeClr val="dk1"/>
                          </a:solidFill>
                          <a:latin typeface="+mn-lt"/>
                          <a:ea typeface="+mn-ea"/>
                          <a:cs typeface="+mn-cs"/>
                        </a:rPr>
                        <a:t>¬ , ∧, ∨, ⇒, ⇔, =, ∀, ∃, the comma, open and close parentheses, collection of variable symbols</a:t>
                      </a:r>
                      <a:r>
                        <a:rPr lang="en-US" i="0" baseline="0" dirty="0" smtClean="0"/>
                        <a:t>) </a:t>
                      </a:r>
                      <a:endParaRPr lang="en-US" i="0" dirty="0"/>
                    </a:p>
                  </a:txBody>
                  <a:tcPr/>
                </a:tc>
              </a:tr>
              <a:tr h="863754">
                <a:tc>
                  <a:txBody>
                    <a:bodyPr/>
                    <a:lstStyle/>
                    <a:p>
                      <a:r>
                        <a:rPr lang="en-US" sz="1800" i="0" kern="1200" baseline="0" dirty="0" smtClean="0">
                          <a:solidFill>
                            <a:schemeClr val="dk1"/>
                          </a:solidFill>
                          <a:latin typeface="+mn-lt"/>
                          <a:ea typeface="+mn-ea"/>
                          <a:cs typeface="+mn-cs"/>
                        </a:rPr>
                        <a:t>Non-logical symbols</a:t>
                      </a:r>
                      <a:endParaRPr lang="en-US" i="0" dirty="0"/>
                    </a:p>
                  </a:txBody>
                  <a:tcPr/>
                </a:tc>
                <a:tc>
                  <a:txBody>
                    <a:bodyPr/>
                    <a:lstStyle/>
                    <a:p>
                      <a:r>
                        <a:rPr lang="en-US" sz="1800" i="0" kern="1200" baseline="0" dirty="0" smtClean="0">
                          <a:solidFill>
                            <a:schemeClr val="dk1"/>
                          </a:solidFill>
                          <a:latin typeface="+mn-lt"/>
                          <a:ea typeface="+mn-ea"/>
                          <a:cs typeface="+mn-cs"/>
                        </a:rPr>
                        <a:t>consist of constant symbols, function symbols, and predicate symbols</a:t>
                      </a:r>
                      <a:endParaRPr lang="en-US" i="0" dirty="0"/>
                    </a:p>
                  </a:txBody>
                  <a:tcPr/>
                </a:tc>
              </a:tr>
              <a:tr h="604628">
                <a:tc>
                  <a:txBody>
                    <a:bodyPr/>
                    <a:lstStyle/>
                    <a:p>
                      <a:r>
                        <a:rPr lang="en-US" sz="1800" i="0" kern="1200" baseline="0" dirty="0" smtClean="0">
                          <a:solidFill>
                            <a:schemeClr val="dk1"/>
                          </a:solidFill>
                          <a:latin typeface="+mn-lt"/>
                          <a:ea typeface="+mn-ea"/>
                          <a:cs typeface="+mn-cs"/>
                        </a:rPr>
                        <a:t>Term</a:t>
                      </a:r>
                      <a:endParaRPr lang="en-US" i="0" dirty="0"/>
                    </a:p>
                  </a:txBody>
                  <a:tcPr/>
                </a:tc>
                <a:tc>
                  <a:txBody>
                    <a:bodyPr/>
                    <a:lstStyle/>
                    <a:p>
                      <a:pPr>
                        <a:buFont typeface="Arial" pitchFamily="34" charset="0"/>
                        <a:buChar char="•"/>
                      </a:pPr>
                      <a:r>
                        <a:rPr lang="en-US" sz="1800" i="0" kern="1200" baseline="0" dirty="0" smtClean="0">
                          <a:solidFill>
                            <a:schemeClr val="dk1"/>
                          </a:solidFill>
                          <a:latin typeface="+mn-lt"/>
                          <a:ea typeface="+mn-ea"/>
                          <a:cs typeface="+mn-cs"/>
                        </a:rPr>
                        <a:t> A term is a constant symbol, a variable symbol, or a function symbol followed by a parenthesized list of terms separated by commas</a:t>
                      </a:r>
                    </a:p>
                    <a:p>
                      <a:pPr>
                        <a:buFont typeface="Arial" pitchFamily="34" charset="0"/>
                        <a:buChar char="•"/>
                      </a:pPr>
                      <a:r>
                        <a:rPr lang="en-US" sz="1800" kern="1200" baseline="0" dirty="0" smtClean="0">
                          <a:solidFill>
                            <a:schemeClr val="dk1"/>
                          </a:solidFill>
                          <a:latin typeface="+mn-lt"/>
                          <a:ea typeface="+mn-ea"/>
                          <a:cs typeface="+mn-cs"/>
                        </a:rPr>
                        <a:t> Terms are used to refer to entities in the domain</a:t>
                      </a:r>
                      <a:endParaRPr lang="en-US" i="0" dirty="0"/>
                    </a:p>
                  </a:txBody>
                  <a:tcPr/>
                </a:tc>
              </a:tr>
              <a:tr h="604628">
                <a:tc>
                  <a:txBody>
                    <a:bodyPr/>
                    <a:lstStyle/>
                    <a:p>
                      <a:r>
                        <a:rPr lang="en-US" sz="1800" i="0" kern="1200" baseline="0" dirty="0" smtClean="0">
                          <a:solidFill>
                            <a:schemeClr val="dk1"/>
                          </a:solidFill>
                          <a:latin typeface="+mn-lt"/>
                          <a:ea typeface="+mn-ea"/>
                          <a:cs typeface="+mn-cs"/>
                        </a:rPr>
                        <a:t>Atomic Formula</a:t>
                      </a:r>
                      <a:endParaRPr lang="en-US" i="0" dirty="0"/>
                    </a:p>
                  </a:txBody>
                  <a:tcPr/>
                </a:tc>
                <a:tc>
                  <a:txBody>
                    <a:bodyPr/>
                    <a:lstStyle/>
                    <a:p>
                      <a:pPr>
                        <a:buFont typeface="Arial" pitchFamily="34" charset="0"/>
                        <a:buChar char="•"/>
                      </a:pPr>
                      <a:r>
                        <a:rPr lang="en-US" sz="1800" kern="1200" baseline="0" dirty="0" smtClean="0">
                          <a:solidFill>
                            <a:schemeClr val="dk1"/>
                          </a:solidFill>
                          <a:latin typeface="+mn-lt"/>
                          <a:ea typeface="+mn-ea"/>
                          <a:cs typeface="+mn-cs"/>
                        </a:rPr>
                        <a:t> A predicate symbol followed by a parenthesized list of terms</a:t>
                      </a:r>
                    </a:p>
                    <a:p>
                      <a:pPr>
                        <a:buFont typeface="Arial" pitchFamily="34" charset="0"/>
                        <a:buChar char="•"/>
                      </a:pPr>
                      <a:r>
                        <a:rPr lang="en-US" sz="1800" kern="1200" baseline="0" dirty="0" smtClean="0">
                          <a:solidFill>
                            <a:schemeClr val="dk1"/>
                          </a:solidFill>
                          <a:latin typeface="+mn-lt"/>
                          <a:ea typeface="+mn-ea"/>
                          <a:cs typeface="+mn-cs"/>
                        </a:rPr>
                        <a:t> A parenthesized expression consisting of a term followed by an equal sign followed</a:t>
                      </a:r>
                    </a:p>
                    <a:p>
                      <a:r>
                        <a:rPr lang="en-US" sz="1800" kern="1200" baseline="0" dirty="0" smtClean="0">
                          <a:solidFill>
                            <a:schemeClr val="dk1"/>
                          </a:solidFill>
                          <a:latin typeface="+mn-lt"/>
                          <a:ea typeface="+mn-ea"/>
                          <a:cs typeface="+mn-cs"/>
                        </a:rPr>
                        <a:t>by another term</a:t>
                      </a:r>
                      <a:endParaRPr lang="en-US" i="0" dirty="0"/>
                    </a:p>
                  </a:txBody>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381000" y="533400"/>
          <a:ext cx="8458200" cy="4973582"/>
        </p:xfrm>
        <a:graphic>
          <a:graphicData uri="http://schemas.openxmlformats.org/drawingml/2006/table">
            <a:tbl>
              <a:tblPr firstRow="1" bandRow="1">
                <a:tableStyleId>{7DF18680-E054-41AD-8BC1-D1AEF772440D}</a:tableStyleId>
              </a:tblPr>
              <a:tblGrid>
                <a:gridCol w="2286000"/>
                <a:gridCol w="6172200"/>
              </a:tblGrid>
              <a:tr h="350300">
                <a:tc gridSpan="2">
                  <a:txBody>
                    <a:bodyPr/>
                    <a:lstStyle/>
                    <a:p>
                      <a:r>
                        <a:rPr lang="en-US" sz="2000" i="0" baseline="0" dirty="0" smtClean="0"/>
                        <a:t>Syntax of First-Order Logic</a:t>
                      </a:r>
                      <a:endParaRPr lang="en-US" sz="2000" i="0" dirty="0"/>
                    </a:p>
                  </a:txBody>
                  <a:tcPr/>
                </a:tc>
                <a:tc hMerge="1">
                  <a:txBody>
                    <a:bodyPr/>
                    <a:lstStyle/>
                    <a:p>
                      <a:endParaRPr lang="en-US" dirty="0"/>
                    </a:p>
                  </a:txBody>
                  <a:tcPr/>
                </a:tc>
              </a:tr>
              <a:tr h="350300">
                <a:tc>
                  <a:txBody>
                    <a:bodyPr/>
                    <a:lstStyle/>
                    <a:p>
                      <a:r>
                        <a:rPr lang="en-US" sz="1800" i="0" kern="1200" baseline="0" dirty="0" smtClean="0">
                          <a:solidFill>
                            <a:schemeClr val="dk1"/>
                          </a:solidFill>
                          <a:latin typeface="+mn-lt"/>
                          <a:ea typeface="+mn-ea"/>
                          <a:cs typeface="+mn-cs"/>
                        </a:rPr>
                        <a:t>Formula</a:t>
                      </a:r>
                      <a:endParaRPr lang="en-US" i="0" dirty="0"/>
                    </a:p>
                  </a:txBody>
                  <a:tcPr/>
                </a:tc>
                <a:tc>
                  <a:txBody>
                    <a:bodyPr/>
                    <a:lstStyle/>
                    <a:p>
                      <a:pPr>
                        <a:buFont typeface="Arial" pitchFamily="34" charset="0"/>
                        <a:buChar char="•"/>
                      </a:pPr>
                      <a:r>
                        <a:rPr lang="en-US" i="0" dirty="0" smtClean="0"/>
                        <a:t> Atomic Formula</a:t>
                      </a:r>
                    </a:p>
                    <a:p>
                      <a:pPr>
                        <a:buFont typeface="Arial" pitchFamily="34" charset="0"/>
                        <a:buChar char="•"/>
                      </a:pPr>
                      <a:endParaRPr lang="en-US" sz="1800" kern="1200" baseline="0" dirty="0" smtClean="0">
                        <a:solidFill>
                          <a:schemeClr val="dk1"/>
                        </a:solidFill>
                        <a:latin typeface="+mn-lt"/>
                        <a:ea typeface="+mn-ea"/>
                        <a:cs typeface="+mn-cs"/>
                      </a:endParaRPr>
                    </a:p>
                    <a:p>
                      <a:pPr>
                        <a:buFont typeface="Arial" pitchFamily="34" charset="0"/>
                        <a:buChar char="•"/>
                      </a:pPr>
                      <a:r>
                        <a:rPr lang="en-US" sz="1800" kern="1200" baseline="0" dirty="0" smtClean="0">
                          <a:solidFill>
                            <a:schemeClr val="dk1"/>
                          </a:solidFill>
                          <a:latin typeface="+mn-lt"/>
                          <a:ea typeface="+mn-ea"/>
                          <a:cs typeface="+mn-cs"/>
                        </a:rPr>
                        <a:t>An expression of the form ¬α, (</a:t>
                      </a:r>
                      <a:r>
                        <a:rPr lang="en-US" sz="1800" kern="1200" baseline="0" dirty="0" err="1" smtClean="0">
                          <a:solidFill>
                            <a:schemeClr val="dk1"/>
                          </a:solidFill>
                          <a:latin typeface="+mn-lt"/>
                          <a:ea typeface="+mn-ea"/>
                          <a:cs typeface="+mn-cs"/>
                        </a:rPr>
                        <a:t>α∧β</a:t>
                      </a:r>
                      <a:r>
                        <a:rPr lang="en-US" sz="1800" kern="1200" baseline="0" dirty="0" smtClean="0">
                          <a:solidFill>
                            <a:schemeClr val="dk1"/>
                          </a:solidFill>
                          <a:latin typeface="+mn-lt"/>
                          <a:ea typeface="+mn-ea"/>
                          <a:cs typeface="+mn-cs"/>
                        </a:rPr>
                        <a:t>); (</a:t>
                      </a:r>
                      <a:r>
                        <a:rPr lang="en-US" sz="1800" kern="1200" baseline="0" dirty="0" err="1" smtClean="0">
                          <a:solidFill>
                            <a:schemeClr val="dk1"/>
                          </a:solidFill>
                          <a:latin typeface="+mn-lt"/>
                          <a:ea typeface="+mn-ea"/>
                          <a:cs typeface="+mn-cs"/>
                        </a:rPr>
                        <a:t>α∨β</a:t>
                      </a:r>
                      <a:r>
                        <a:rPr lang="en-US" sz="1800" kern="1200" baseline="0" dirty="0" smtClean="0">
                          <a:solidFill>
                            <a:schemeClr val="dk1"/>
                          </a:solidFill>
                          <a:latin typeface="+mn-lt"/>
                          <a:ea typeface="+mn-ea"/>
                          <a:cs typeface="+mn-cs"/>
                        </a:rPr>
                        <a:t>); (</a:t>
                      </a:r>
                      <a:r>
                        <a:rPr lang="en-US" sz="1800" kern="1200" baseline="0" dirty="0" err="1" smtClean="0">
                          <a:solidFill>
                            <a:schemeClr val="dk1"/>
                          </a:solidFill>
                          <a:latin typeface="+mn-lt"/>
                          <a:ea typeface="+mn-ea"/>
                          <a:cs typeface="+mn-cs"/>
                        </a:rPr>
                        <a:t>α⇒β</a:t>
                      </a:r>
                      <a:r>
                        <a:rPr lang="en-US" sz="1800" kern="1200" baseline="0" dirty="0" smtClean="0">
                          <a:solidFill>
                            <a:schemeClr val="dk1"/>
                          </a:solidFill>
                          <a:latin typeface="+mn-lt"/>
                          <a:ea typeface="+mn-ea"/>
                          <a:cs typeface="+mn-cs"/>
                        </a:rPr>
                        <a:t>), or (</a:t>
                      </a:r>
                      <a:r>
                        <a:rPr lang="en-US" sz="1800" kern="1200" baseline="0" dirty="0" err="1" smtClean="0">
                          <a:solidFill>
                            <a:schemeClr val="dk1"/>
                          </a:solidFill>
                          <a:latin typeface="+mn-lt"/>
                          <a:ea typeface="+mn-ea"/>
                          <a:cs typeface="+mn-cs"/>
                        </a:rPr>
                        <a:t>α⇔β</a:t>
                      </a:r>
                      <a:r>
                        <a:rPr lang="en-US" sz="1800" kern="1200" baseline="0" dirty="0" smtClean="0">
                          <a:solidFill>
                            <a:schemeClr val="dk1"/>
                          </a:solidFill>
                          <a:latin typeface="+mn-lt"/>
                          <a:ea typeface="+mn-ea"/>
                          <a:cs typeface="+mn-cs"/>
                        </a:rPr>
                        <a:t>), where α and β are formulas, e.g.,</a:t>
                      </a:r>
                    </a:p>
                    <a:p>
                      <a:r>
                        <a:rPr lang="en-US" sz="1800" kern="1200" baseline="0" dirty="0" smtClean="0">
                          <a:solidFill>
                            <a:schemeClr val="dk1"/>
                          </a:solidFill>
                          <a:latin typeface="+mn-lt"/>
                          <a:ea typeface="+mn-ea"/>
                          <a:cs typeface="+mn-cs"/>
                        </a:rPr>
                        <a:t>((</a:t>
                      </a:r>
                      <a:r>
                        <a:rPr lang="en-US" sz="1800" i="1" kern="1200" baseline="0" dirty="0" smtClean="0">
                          <a:solidFill>
                            <a:schemeClr val="dk1"/>
                          </a:solidFill>
                          <a:latin typeface="+mn-lt"/>
                          <a:ea typeface="+mn-ea"/>
                          <a:cs typeface="+mn-cs"/>
                        </a:rPr>
                        <a:t>Fernandez = Manager(Maintenance,2003))</a:t>
                      </a:r>
                    </a:p>
                    <a:p>
                      <a:r>
                        <a:rPr lang="en-US" sz="1800" kern="1200" baseline="0" dirty="0" smtClean="0">
                          <a:solidFill>
                            <a:schemeClr val="dk1"/>
                          </a:solidFill>
                          <a:latin typeface="+mn-lt"/>
                          <a:ea typeface="+mn-ea"/>
                          <a:cs typeface="+mn-cs"/>
                        </a:rPr>
                        <a:t>∨ (</a:t>
                      </a:r>
                      <a:r>
                        <a:rPr lang="en-US" sz="1800" i="1" kern="1200" baseline="0" dirty="0" smtClean="0">
                          <a:solidFill>
                            <a:schemeClr val="dk1"/>
                          </a:solidFill>
                          <a:latin typeface="+mn-lt"/>
                          <a:ea typeface="+mn-ea"/>
                          <a:cs typeface="+mn-cs"/>
                        </a:rPr>
                        <a:t>Nguyen = Manager(Maintenance,2003))); or</a:t>
                      </a:r>
                    </a:p>
                    <a:p>
                      <a:pPr>
                        <a:buFont typeface="Arial" pitchFamily="34" charset="0"/>
                        <a:buChar char="•"/>
                      </a:pPr>
                      <a:endParaRPr lang="en-US" sz="1800" kern="1200" baseline="0" dirty="0" smtClean="0">
                        <a:solidFill>
                          <a:schemeClr val="dk1"/>
                        </a:solidFill>
                        <a:latin typeface="+mn-lt"/>
                        <a:ea typeface="+mn-ea"/>
                        <a:cs typeface="+mn-cs"/>
                      </a:endParaRPr>
                    </a:p>
                    <a:p>
                      <a:pPr>
                        <a:buFont typeface="Arial" pitchFamily="34" charset="0"/>
                        <a:buChar char="•"/>
                      </a:pPr>
                      <a:r>
                        <a:rPr lang="en-US" sz="1800" kern="1200" baseline="0" dirty="0" smtClean="0">
                          <a:solidFill>
                            <a:schemeClr val="dk1"/>
                          </a:solidFill>
                          <a:latin typeface="+mn-lt"/>
                          <a:ea typeface="+mn-ea"/>
                          <a:cs typeface="+mn-cs"/>
                        </a:rPr>
                        <a:t>An expression of the form ∀</a:t>
                      </a:r>
                      <a:r>
                        <a:rPr lang="en-US" sz="1800" kern="1200" baseline="0" dirty="0" err="1" smtClean="0">
                          <a:solidFill>
                            <a:schemeClr val="dk1"/>
                          </a:solidFill>
                          <a:latin typeface="+mn-lt"/>
                          <a:ea typeface="+mn-ea"/>
                          <a:cs typeface="+mn-cs"/>
                        </a:rPr>
                        <a:t>μα</a:t>
                      </a:r>
                      <a:r>
                        <a:rPr lang="en-US" sz="1800" kern="1200" baseline="0" dirty="0" smtClean="0">
                          <a:solidFill>
                            <a:schemeClr val="dk1"/>
                          </a:solidFill>
                          <a:latin typeface="+mn-lt"/>
                          <a:ea typeface="+mn-ea"/>
                          <a:cs typeface="+mn-cs"/>
                        </a:rPr>
                        <a:t> or ∃</a:t>
                      </a:r>
                      <a:r>
                        <a:rPr lang="en-US" sz="1800" kern="1200" baseline="0" dirty="0" err="1" smtClean="0">
                          <a:solidFill>
                            <a:schemeClr val="dk1"/>
                          </a:solidFill>
                          <a:latin typeface="+mn-lt"/>
                          <a:ea typeface="+mn-ea"/>
                          <a:cs typeface="+mn-cs"/>
                        </a:rPr>
                        <a:t>μα</a:t>
                      </a:r>
                      <a:r>
                        <a:rPr lang="en-US" sz="1800" kern="1200" baseline="0" dirty="0" smtClean="0">
                          <a:solidFill>
                            <a:schemeClr val="dk1"/>
                          </a:solidFill>
                          <a:latin typeface="+mn-lt"/>
                          <a:ea typeface="+mn-ea"/>
                          <a:cs typeface="+mn-cs"/>
                        </a:rPr>
                        <a:t>, where μ is a variable symbol and α is a</a:t>
                      </a:r>
                    </a:p>
                    <a:p>
                      <a:r>
                        <a:rPr lang="en-US" sz="1800" kern="1200" baseline="0" dirty="0" smtClean="0">
                          <a:solidFill>
                            <a:schemeClr val="dk1"/>
                          </a:solidFill>
                          <a:latin typeface="+mn-lt"/>
                          <a:ea typeface="+mn-ea"/>
                          <a:cs typeface="+mn-cs"/>
                        </a:rPr>
                        <a:t>formula, e.g. ∃</a:t>
                      </a:r>
                      <a:r>
                        <a:rPr lang="en-US" sz="1800" i="1" kern="1200" baseline="0" dirty="0" smtClean="0">
                          <a:solidFill>
                            <a:schemeClr val="dk1"/>
                          </a:solidFill>
                          <a:latin typeface="+mn-lt"/>
                          <a:ea typeface="+mn-ea"/>
                          <a:cs typeface="+mn-cs"/>
                        </a:rPr>
                        <a:t>x (Employee(x) ∧ (x = Manager(</a:t>
                      </a:r>
                      <a:r>
                        <a:rPr lang="en-US" sz="1800" i="1" kern="1200" baseline="0" dirty="0" err="1" smtClean="0">
                          <a:solidFill>
                            <a:schemeClr val="dk1"/>
                          </a:solidFill>
                          <a:latin typeface="+mn-lt"/>
                          <a:ea typeface="+mn-ea"/>
                          <a:cs typeface="+mn-cs"/>
                        </a:rPr>
                        <a:t>department,year</a:t>
                      </a:r>
                      <a:r>
                        <a:rPr lang="en-US" sz="1800" i="1" kern="1200" baseline="0" dirty="0" smtClean="0">
                          <a:solidFill>
                            <a:schemeClr val="dk1"/>
                          </a:solidFill>
                          <a:latin typeface="+mn-lt"/>
                          <a:ea typeface="+mn-ea"/>
                          <a:cs typeface="+mn-cs"/>
                        </a:rPr>
                        <a:t>))).</a:t>
                      </a:r>
                      <a:endParaRPr lang="en-US" i="0" dirty="0"/>
                    </a:p>
                  </a:txBody>
                  <a:tcPr/>
                </a:tc>
              </a:tr>
              <a:tr h="863754">
                <a:tc>
                  <a:txBody>
                    <a:bodyPr/>
                    <a:lstStyle/>
                    <a:p>
                      <a:r>
                        <a:rPr lang="en-US" i="0" dirty="0" smtClean="0"/>
                        <a:t>Open Formula</a:t>
                      </a:r>
                      <a:endParaRPr lang="en-US" i="0" dirty="0"/>
                    </a:p>
                  </a:txBody>
                  <a:tcPr/>
                </a:tc>
                <a:tc>
                  <a:txBody>
                    <a:bodyPr/>
                    <a:lstStyle/>
                    <a:p>
                      <a:r>
                        <a:rPr lang="en-US" i="0" dirty="0" smtClean="0"/>
                        <a:t>Some variables</a:t>
                      </a:r>
                      <a:r>
                        <a:rPr lang="en-US" i="0" baseline="0" dirty="0" smtClean="0"/>
                        <a:t> are free from quantifiers</a:t>
                      </a:r>
                      <a:endParaRPr lang="en-US" i="0" dirty="0"/>
                    </a:p>
                  </a:txBody>
                  <a:tcPr/>
                </a:tc>
              </a:tr>
              <a:tr h="604628">
                <a:tc>
                  <a:txBody>
                    <a:bodyPr/>
                    <a:lstStyle/>
                    <a:p>
                      <a:r>
                        <a:rPr lang="en-US" i="0" dirty="0" smtClean="0"/>
                        <a:t>Closed Formula </a:t>
                      </a:r>
                      <a:endParaRPr lang="en-US" i="0" dirty="0"/>
                    </a:p>
                  </a:txBody>
                  <a:tcPr/>
                </a:tc>
                <a:tc>
                  <a:txBody>
                    <a:bodyPr/>
                    <a:lstStyle/>
                    <a:p>
                      <a:pPr>
                        <a:buFont typeface="Arial" pitchFamily="34" charset="0"/>
                        <a:buNone/>
                      </a:pPr>
                      <a:r>
                        <a:rPr lang="en-US" i="0" dirty="0" smtClean="0"/>
                        <a:t>Formula</a:t>
                      </a:r>
                      <a:r>
                        <a:rPr lang="en-US" i="0" baseline="0" dirty="0" smtClean="0"/>
                        <a:t> in which no variables are free</a:t>
                      </a:r>
                      <a:endParaRPr lang="en-US" i="0" dirty="0"/>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t>BN assumes a simple attribute-value representation i.e. each problem involves reasoning about the same fixed number of attributes with only evidence changing from problem instances.</a:t>
            </a:r>
          </a:p>
          <a:p>
            <a:pPr>
              <a:buNone/>
            </a:pPr>
            <a:endParaRPr lang="en-US" dirty="0" smtClean="0"/>
          </a:p>
          <a:p>
            <a:r>
              <a:rPr lang="en-US" dirty="0" smtClean="0"/>
              <a:t>However any domain require reasoning about varying number of related entities of different types and relationships where the number, type and relationships cannot be specified in advance and are uncertain</a:t>
            </a:r>
            <a:endParaRPr lang="en-US" dirty="0"/>
          </a:p>
        </p:txBody>
      </p:sp>
      <p:sp>
        <p:nvSpPr>
          <p:cNvPr id="2" name="Title 1"/>
          <p:cNvSpPr>
            <a:spLocks noGrp="1"/>
          </p:cNvSpPr>
          <p:nvPr>
            <p:ph type="title"/>
          </p:nvPr>
        </p:nvSpPr>
        <p:spPr/>
        <p:txBody>
          <a:bodyPr/>
          <a:lstStyle/>
          <a:p>
            <a:r>
              <a:rPr lang="en-US" dirty="0" smtClean="0"/>
              <a:t>Limitations of BN</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Systems based on FOL have the ability to represent entities of different types interacting with each other in varied ways</a:t>
            </a:r>
          </a:p>
          <a:p>
            <a:pPr>
              <a:buNone/>
            </a:pPr>
            <a:endParaRPr lang="en-US" dirty="0" smtClean="0"/>
          </a:p>
          <a:p>
            <a:r>
              <a:rPr lang="en-US" dirty="0" smtClean="0"/>
              <a:t>However  systems based on FOL lack theoretically principled, widely accepted, logically coherent methodology for reasoning under </a:t>
            </a:r>
            <a:r>
              <a:rPr lang="en-US" dirty="0" err="1" smtClean="0"/>
              <a:t>uncertainity</a:t>
            </a:r>
            <a:endParaRPr lang="en-US" dirty="0"/>
          </a:p>
        </p:txBody>
      </p:sp>
      <p:sp>
        <p:nvSpPr>
          <p:cNvPr id="2" name="Title 1"/>
          <p:cNvSpPr>
            <a:spLocks noGrp="1"/>
          </p:cNvSpPr>
          <p:nvPr>
            <p:ph type="title"/>
          </p:nvPr>
        </p:nvSpPr>
        <p:spPr/>
        <p:txBody>
          <a:bodyPr/>
          <a:lstStyle/>
          <a:p>
            <a:r>
              <a:rPr lang="en-US" dirty="0" smtClean="0"/>
              <a:t>Limitations of FOL</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799</TotalTime>
  <Words>2024</Words>
  <Application>Microsoft Office PowerPoint</Application>
  <PresentationFormat>On-screen Show (4:3)</PresentationFormat>
  <Paragraphs>215</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Concourse</vt:lpstr>
      <vt:lpstr>Multi Entity Bayesian Network</vt:lpstr>
      <vt:lpstr>LOGIC</vt:lpstr>
      <vt:lpstr>Slide 3</vt:lpstr>
      <vt:lpstr>Slide 4</vt:lpstr>
      <vt:lpstr>First-Order Logic</vt:lpstr>
      <vt:lpstr>Slide 6</vt:lpstr>
      <vt:lpstr>Slide 7</vt:lpstr>
      <vt:lpstr>Limitations of BN</vt:lpstr>
      <vt:lpstr>Limitations of FOL</vt:lpstr>
      <vt:lpstr>What is MEBN ?</vt:lpstr>
      <vt:lpstr>What is MEBN?</vt:lpstr>
      <vt:lpstr>Entities and Random Variables</vt:lpstr>
      <vt:lpstr>Slide 13</vt:lpstr>
      <vt:lpstr>What are Mfrags?</vt:lpstr>
      <vt:lpstr>MFrag</vt:lpstr>
      <vt:lpstr>Figure showing MEBN</vt:lpstr>
      <vt:lpstr>StarTrek </vt:lpstr>
      <vt:lpstr>Slide 18</vt:lpstr>
      <vt:lpstr>Figure shows Danger when four ships are nearby</vt:lpstr>
      <vt:lpstr>Slide 20</vt:lpstr>
      <vt:lpstr>Recursive MFrag</vt:lpstr>
      <vt:lpstr>Recursive MFrag</vt:lpstr>
      <vt:lpstr>Recursive MFrag</vt:lpstr>
      <vt:lpstr>MTheory</vt:lpstr>
      <vt:lpstr>MTheory</vt:lpstr>
      <vt:lpstr>MTHeory Diagram</vt:lpstr>
      <vt:lpstr>Type Uncertainty</vt:lpstr>
      <vt:lpstr>Existence Uncertainty</vt:lpstr>
      <vt:lpstr>Association Uncertainty</vt:lpstr>
      <vt:lpstr>Identity Uncertainty</vt:lpstr>
      <vt:lpstr>SSBN &amp;MEBN Inference</vt:lpstr>
      <vt:lpstr>Example - MEBN Query</vt:lpstr>
      <vt:lpstr>Slide 33</vt:lpstr>
      <vt:lpstr>SSBN Construction Algorithm</vt:lpstr>
      <vt:lpstr>SSBN</vt:lpstr>
      <vt:lpstr>MEBN</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 Entity Bayesian Network</dc:title>
  <dc:creator>maham</dc:creator>
  <cp:lastModifiedBy>admin</cp:lastModifiedBy>
  <cp:revision>107</cp:revision>
  <dcterms:created xsi:type="dcterms:W3CDTF">2009-10-21T15:46:44Z</dcterms:created>
  <dcterms:modified xsi:type="dcterms:W3CDTF">2009-10-23T19:12:24Z</dcterms:modified>
</cp:coreProperties>
</file>